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Default Extension="wdp" ContentType="image/vnd.ms-photo"/>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2" r:id="rId1"/>
    <p:sldMasterId id="2147483745" r:id="rId2"/>
  </p:sldMasterIdLst>
  <p:notesMasterIdLst>
    <p:notesMasterId r:id="rId30"/>
  </p:notesMasterIdLst>
  <p:handoutMasterIdLst>
    <p:handoutMasterId r:id="rId31"/>
  </p:handoutMasterIdLst>
  <p:sldIdLst>
    <p:sldId id="484" r:id="rId3"/>
    <p:sldId id="284" r:id="rId4"/>
    <p:sldId id="533" r:id="rId5"/>
    <p:sldId id="288" r:id="rId6"/>
    <p:sldId id="540" r:id="rId7"/>
    <p:sldId id="541" r:id="rId8"/>
    <p:sldId id="543" r:id="rId9"/>
    <p:sldId id="544" r:id="rId10"/>
    <p:sldId id="545" r:id="rId11"/>
    <p:sldId id="546" r:id="rId12"/>
    <p:sldId id="547" r:id="rId13"/>
    <p:sldId id="548" r:id="rId14"/>
    <p:sldId id="550" r:id="rId15"/>
    <p:sldId id="551" r:id="rId16"/>
    <p:sldId id="552" r:id="rId17"/>
    <p:sldId id="553" r:id="rId18"/>
    <p:sldId id="556" r:id="rId19"/>
    <p:sldId id="557" r:id="rId20"/>
    <p:sldId id="561" r:id="rId21"/>
    <p:sldId id="559" r:id="rId22"/>
    <p:sldId id="562" r:id="rId23"/>
    <p:sldId id="560" r:id="rId24"/>
    <p:sldId id="565" r:id="rId25"/>
    <p:sldId id="566" r:id="rId26"/>
    <p:sldId id="567" r:id="rId27"/>
    <p:sldId id="568" r:id="rId28"/>
    <p:sldId id="570" r:id="rId29"/>
  </p:sldIdLst>
  <p:sldSz cx="9144000" cy="6858000" type="screen4x3"/>
  <p:notesSz cx="6797675" cy="9928225"/>
  <p:defaultTextStyle>
    <a:defPPr>
      <a:defRPr lang="en-US"/>
    </a:defPPr>
    <a:lvl1pPr algn="l" rtl="0" fontAlgn="base">
      <a:spcBef>
        <a:spcPct val="0"/>
      </a:spcBef>
      <a:spcAft>
        <a:spcPct val="0"/>
      </a:spcAft>
      <a:defRPr sz="20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sz="2000" kern="1200">
        <a:solidFill>
          <a:schemeClr val="tx1"/>
        </a:solidFill>
        <a:latin typeface="Arial" charset="0"/>
        <a:ea typeface="ＭＳ Ｐゴシック" charset="0"/>
        <a:cs typeface="Arial" charset="0"/>
      </a:defRPr>
    </a:lvl2pPr>
    <a:lvl3pPr marL="914400" algn="l" rtl="0" fontAlgn="base">
      <a:spcBef>
        <a:spcPct val="0"/>
      </a:spcBef>
      <a:spcAft>
        <a:spcPct val="0"/>
      </a:spcAft>
      <a:defRPr sz="2000" kern="1200">
        <a:solidFill>
          <a:schemeClr val="tx1"/>
        </a:solidFill>
        <a:latin typeface="Arial" charset="0"/>
        <a:ea typeface="ＭＳ Ｐゴシック" charset="0"/>
        <a:cs typeface="Arial" charset="0"/>
      </a:defRPr>
    </a:lvl3pPr>
    <a:lvl4pPr marL="1371600" algn="l" rtl="0" fontAlgn="base">
      <a:spcBef>
        <a:spcPct val="0"/>
      </a:spcBef>
      <a:spcAft>
        <a:spcPct val="0"/>
      </a:spcAft>
      <a:defRPr sz="2000" kern="1200">
        <a:solidFill>
          <a:schemeClr val="tx1"/>
        </a:solidFill>
        <a:latin typeface="Arial" charset="0"/>
        <a:ea typeface="ＭＳ Ｐゴシック" charset="0"/>
        <a:cs typeface="Arial" charset="0"/>
      </a:defRPr>
    </a:lvl4pPr>
    <a:lvl5pPr marL="1828800" algn="l" rtl="0" fontAlgn="base">
      <a:spcBef>
        <a:spcPct val="0"/>
      </a:spcBef>
      <a:spcAft>
        <a:spcPct val="0"/>
      </a:spcAft>
      <a:defRPr sz="2000" kern="1200">
        <a:solidFill>
          <a:schemeClr val="tx1"/>
        </a:solidFill>
        <a:latin typeface="Arial" charset="0"/>
        <a:ea typeface="ＭＳ Ｐゴシック" charset="0"/>
        <a:cs typeface="Arial" charset="0"/>
      </a:defRPr>
    </a:lvl5pPr>
    <a:lvl6pPr marL="2286000" algn="l" defTabSz="457200" rtl="0" eaLnBrk="1" latinLnBrk="0" hangingPunct="1">
      <a:defRPr sz="2000" kern="1200">
        <a:solidFill>
          <a:schemeClr val="tx1"/>
        </a:solidFill>
        <a:latin typeface="Arial" charset="0"/>
        <a:ea typeface="ＭＳ Ｐゴシック" charset="0"/>
        <a:cs typeface="Arial" charset="0"/>
      </a:defRPr>
    </a:lvl6pPr>
    <a:lvl7pPr marL="2743200" algn="l" defTabSz="457200" rtl="0" eaLnBrk="1" latinLnBrk="0" hangingPunct="1">
      <a:defRPr sz="2000" kern="1200">
        <a:solidFill>
          <a:schemeClr val="tx1"/>
        </a:solidFill>
        <a:latin typeface="Arial" charset="0"/>
        <a:ea typeface="ＭＳ Ｐゴシック" charset="0"/>
        <a:cs typeface="Arial" charset="0"/>
      </a:defRPr>
    </a:lvl7pPr>
    <a:lvl8pPr marL="3200400" algn="l" defTabSz="457200" rtl="0" eaLnBrk="1" latinLnBrk="0" hangingPunct="1">
      <a:defRPr sz="2000" kern="1200">
        <a:solidFill>
          <a:schemeClr val="tx1"/>
        </a:solidFill>
        <a:latin typeface="Arial" charset="0"/>
        <a:ea typeface="ＭＳ Ｐゴシック" charset="0"/>
        <a:cs typeface="Arial" charset="0"/>
      </a:defRPr>
    </a:lvl8pPr>
    <a:lvl9pPr marL="3657600" algn="l" defTabSz="457200" rtl="0" eaLnBrk="1" latinLnBrk="0" hangingPunct="1">
      <a:defRPr sz="2000" kern="1200">
        <a:solidFill>
          <a:schemeClr val="tx1"/>
        </a:solidFill>
        <a:latin typeface="Arial" charset="0"/>
        <a:ea typeface="ＭＳ Ｐゴシック" charset="0"/>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clrMru>
    <a:srgbClr val="005696"/>
    <a:srgbClr val="990000"/>
    <a:srgbClr val="CDD8E5"/>
    <a:srgbClr val="00C005"/>
    <a:srgbClr val="FFFF00"/>
    <a:srgbClr val="FFB7B7"/>
    <a:srgbClr val="9FB5CD"/>
    <a:srgbClr val="FFFFFF"/>
    <a:srgbClr val="FEA501"/>
    <a:srgbClr val="EAEAE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48" autoAdjust="0"/>
    <p:restoredTop sz="84291" autoAdjust="0"/>
  </p:normalViewPr>
  <p:slideViewPr>
    <p:cSldViewPr snapToGrid="0">
      <p:cViewPr>
        <p:scale>
          <a:sx n="75" d="100"/>
          <a:sy n="75" d="100"/>
        </p:scale>
        <p:origin x="-1788" y="-126"/>
      </p:cViewPr>
      <p:guideLst>
        <p:guide orient="horz" pos="2160"/>
        <p:guide pos="2880"/>
      </p:guideLst>
    </p:cSldViewPr>
  </p:slideViewPr>
  <p:outlineViewPr>
    <p:cViewPr>
      <p:scale>
        <a:sx n="33" d="100"/>
        <a:sy n="33" d="100"/>
      </p:scale>
      <p:origin x="0" y="74652"/>
    </p:cViewPr>
    <p:sldLst>
      <p:sld r:id="rId1" collapse="1"/>
      <p:sld r:id="rId2" collapse="1"/>
    </p:sldLst>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70" d="100"/>
          <a:sy n="70" d="100"/>
        </p:scale>
        <p:origin x="-1950" y="-90"/>
      </p:cViewPr>
      <p:guideLst>
        <p:guide orient="horz" pos="3127"/>
        <p:guide pos="2142"/>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_rels/viewProps.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1026"/>
          <p:cNvSpPr>
            <a:spLocks noGrp="1" noChangeArrowheads="1"/>
          </p:cNvSpPr>
          <p:nvPr>
            <p:ph type="hdr" sz="quarter"/>
          </p:nvPr>
        </p:nvSpPr>
        <p:spPr bwMode="auto">
          <a:xfrm>
            <a:off x="1" y="0"/>
            <a:ext cx="2946145" cy="496411"/>
          </a:xfrm>
          <a:prstGeom prst="rect">
            <a:avLst/>
          </a:prstGeom>
          <a:noFill/>
          <a:ln w="9525">
            <a:noFill/>
            <a:miter lim="800000"/>
            <a:headEnd/>
            <a:tailEnd/>
          </a:ln>
          <a:effectLst/>
        </p:spPr>
        <p:txBody>
          <a:bodyPr vert="horz" wrap="square" lIns="92300" tIns="46150" rIns="92300" bIns="46150" numCol="1" anchor="t" anchorCtr="0" compatLnSpc="1">
            <a:prstTxWarp prst="textNoShape">
              <a:avLst/>
            </a:prstTxWarp>
          </a:bodyPr>
          <a:lstStyle>
            <a:lvl1pPr>
              <a:defRPr sz="1200">
                <a:ea typeface="+mn-ea"/>
                <a:cs typeface="+mn-cs"/>
              </a:defRPr>
            </a:lvl1pPr>
          </a:lstStyle>
          <a:p>
            <a:pPr>
              <a:defRPr/>
            </a:pPr>
            <a:endParaRPr lang="en-US"/>
          </a:p>
        </p:txBody>
      </p:sp>
      <p:sp>
        <p:nvSpPr>
          <p:cNvPr id="81923" name="Rectangle 1027"/>
          <p:cNvSpPr>
            <a:spLocks noGrp="1" noChangeArrowheads="1"/>
          </p:cNvSpPr>
          <p:nvPr>
            <p:ph type="dt" sz="quarter" idx="1"/>
          </p:nvPr>
        </p:nvSpPr>
        <p:spPr bwMode="auto">
          <a:xfrm>
            <a:off x="3849911" y="0"/>
            <a:ext cx="2946144" cy="496411"/>
          </a:xfrm>
          <a:prstGeom prst="rect">
            <a:avLst/>
          </a:prstGeom>
          <a:noFill/>
          <a:ln w="9525">
            <a:noFill/>
            <a:miter lim="800000"/>
            <a:headEnd/>
            <a:tailEnd/>
          </a:ln>
          <a:effectLst/>
        </p:spPr>
        <p:txBody>
          <a:bodyPr vert="horz" wrap="square" lIns="92300" tIns="46150" rIns="92300" bIns="46150" numCol="1" anchor="t" anchorCtr="0" compatLnSpc="1">
            <a:prstTxWarp prst="textNoShape">
              <a:avLst/>
            </a:prstTxWarp>
          </a:bodyPr>
          <a:lstStyle>
            <a:lvl1pPr algn="r">
              <a:defRPr sz="1200">
                <a:ea typeface="+mn-ea"/>
                <a:cs typeface="+mn-cs"/>
              </a:defRPr>
            </a:lvl1pPr>
          </a:lstStyle>
          <a:p>
            <a:pPr>
              <a:defRPr/>
            </a:pPr>
            <a:endParaRPr lang="en-US"/>
          </a:p>
        </p:txBody>
      </p:sp>
      <p:sp>
        <p:nvSpPr>
          <p:cNvPr id="81924" name="Rectangle 1028"/>
          <p:cNvSpPr>
            <a:spLocks noGrp="1" noChangeArrowheads="1"/>
          </p:cNvSpPr>
          <p:nvPr>
            <p:ph type="ftr" sz="quarter" idx="2"/>
          </p:nvPr>
        </p:nvSpPr>
        <p:spPr bwMode="auto">
          <a:xfrm>
            <a:off x="1" y="9430223"/>
            <a:ext cx="2946145" cy="496411"/>
          </a:xfrm>
          <a:prstGeom prst="rect">
            <a:avLst/>
          </a:prstGeom>
          <a:noFill/>
          <a:ln w="9525">
            <a:noFill/>
            <a:miter lim="800000"/>
            <a:headEnd/>
            <a:tailEnd/>
          </a:ln>
          <a:effectLst/>
        </p:spPr>
        <p:txBody>
          <a:bodyPr vert="horz" wrap="square" lIns="92300" tIns="46150" rIns="92300" bIns="46150" numCol="1" anchor="b" anchorCtr="0" compatLnSpc="1">
            <a:prstTxWarp prst="textNoShape">
              <a:avLst/>
            </a:prstTxWarp>
          </a:bodyPr>
          <a:lstStyle>
            <a:lvl1pPr>
              <a:defRPr sz="1200">
                <a:ea typeface="+mn-ea"/>
                <a:cs typeface="+mn-cs"/>
              </a:defRPr>
            </a:lvl1pPr>
          </a:lstStyle>
          <a:p>
            <a:pPr>
              <a:defRPr/>
            </a:pPr>
            <a:endParaRPr lang="en-US"/>
          </a:p>
        </p:txBody>
      </p:sp>
      <p:sp>
        <p:nvSpPr>
          <p:cNvPr id="81925" name="Rectangle 1029"/>
          <p:cNvSpPr>
            <a:spLocks noGrp="1" noChangeArrowheads="1"/>
          </p:cNvSpPr>
          <p:nvPr>
            <p:ph type="sldNum" sz="quarter" idx="3"/>
          </p:nvPr>
        </p:nvSpPr>
        <p:spPr bwMode="auto">
          <a:xfrm>
            <a:off x="3849911" y="9430223"/>
            <a:ext cx="2946144" cy="496411"/>
          </a:xfrm>
          <a:prstGeom prst="rect">
            <a:avLst/>
          </a:prstGeom>
          <a:noFill/>
          <a:ln w="9525">
            <a:noFill/>
            <a:miter lim="800000"/>
            <a:headEnd/>
            <a:tailEnd/>
          </a:ln>
          <a:effectLst/>
        </p:spPr>
        <p:txBody>
          <a:bodyPr vert="horz" wrap="square" lIns="92300" tIns="46150" rIns="92300" bIns="46150" numCol="1" anchor="b" anchorCtr="0" compatLnSpc="1">
            <a:prstTxWarp prst="textNoShape">
              <a:avLst/>
            </a:prstTxWarp>
          </a:bodyPr>
          <a:lstStyle>
            <a:lvl1pPr algn="r">
              <a:defRPr sz="1200"/>
            </a:lvl1pPr>
          </a:lstStyle>
          <a:p>
            <a:fld id="{ED592492-A561-CA4B-9BC8-43DCBD6D63AC}" type="slidenum">
              <a:rPr lang="en-US"/>
              <a:pPr/>
              <a:t>‹N°›</a:t>
            </a:fld>
            <a:endParaRPr lang="en-US"/>
          </a:p>
        </p:txBody>
      </p:sp>
    </p:spTree>
    <p:extLst>
      <p:ext uri="{BB962C8B-B14F-4D97-AF65-F5344CB8AC3E}">
        <p14:creationId xmlns:p14="http://schemas.microsoft.com/office/powerpoint/2010/main" xmlns="" val="4048505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1" y="0"/>
            <a:ext cx="2946145" cy="496411"/>
          </a:xfrm>
          <a:prstGeom prst="rect">
            <a:avLst/>
          </a:prstGeom>
          <a:noFill/>
          <a:ln w="9525">
            <a:noFill/>
            <a:miter lim="800000"/>
            <a:headEnd/>
            <a:tailEnd/>
          </a:ln>
          <a:effectLst/>
        </p:spPr>
        <p:txBody>
          <a:bodyPr vert="horz" wrap="square" lIns="92300" tIns="46150" rIns="92300" bIns="46150" numCol="1" anchor="t" anchorCtr="0" compatLnSpc="1">
            <a:prstTxWarp prst="textNoShape">
              <a:avLst/>
            </a:prstTxWarp>
          </a:bodyPr>
          <a:lstStyle>
            <a:lvl1pPr>
              <a:defRPr sz="1200">
                <a:ea typeface="+mn-ea"/>
                <a:cs typeface="+mn-cs"/>
              </a:defRPr>
            </a:lvl1pPr>
          </a:lstStyle>
          <a:p>
            <a:pPr>
              <a:defRPr/>
            </a:pPr>
            <a:endParaRPr lang="de-DE"/>
          </a:p>
        </p:txBody>
      </p:sp>
      <p:sp>
        <p:nvSpPr>
          <p:cNvPr id="8195" name="Rectangle 3"/>
          <p:cNvSpPr>
            <a:spLocks noGrp="1" noChangeArrowheads="1"/>
          </p:cNvSpPr>
          <p:nvPr>
            <p:ph type="dt" idx="1"/>
          </p:nvPr>
        </p:nvSpPr>
        <p:spPr bwMode="auto">
          <a:xfrm>
            <a:off x="3849911" y="0"/>
            <a:ext cx="2946144" cy="496411"/>
          </a:xfrm>
          <a:prstGeom prst="rect">
            <a:avLst/>
          </a:prstGeom>
          <a:noFill/>
          <a:ln w="9525">
            <a:noFill/>
            <a:miter lim="800000"/>
            <a:headEnd/>
            <a:tailEnd/>
          </a:ln>
          <a:effectLst/>
        </p:spPr>
        <p:txBody>
          <a:bodyPr vert="horz" wrap="square" lIns="92300" tIns="46150" rIns="92300" bIns="46150" numCol="1" anchor="t" anchorCtr="0" compatLnSpc="1">
            <a:prstTxWarp prst="textNoShape">
              <a:avLst/>
            </a:prstTxWarp>
          </a:bodyPr>
          <a:lstStyle>
            <a:lvl1pPr algn="r">
              <a:defRPr sz="1200">
                <a:ea typeface="+mn-ea"/>
                <a:cs typeface="+mn-cs"/>
              </a:defRPr>
            </a:lvl1pPr>
          </a:lstStyle>
          <a:p>
            <a:pPr>
              <a:defRPr/>
            </a:pPr>
            <a:endParaRPr lang="de-DE"/>
          </a:p>
        </p:txBody>
      </p:sp>
      <p:sp>
        <p:nvSpPr>
          <p:cNvPr id="49156" name="Rectangle 4"/>
          <p:cNvSpPr>
            <a:spLocks noGrp="1" noRot="1" noChangeAspect="1" noChangeArrowheads="1" noTextEdit="1"/>
          </p:cNvSpPr>
          <p:nvPr>
            <p:ph type="sldImg" idx="2"/>
          </p:nvPr>
        </p:nvSpPr>
        <p:spPr bwMode="auto">
          <a:xfrm>
            <a:off x="917575" y="744538"/>
            <a:ext cx="4964113" cy="3722687"/>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197" name="Rectangle 5"/>
          <p:cNvSpPr>
            <a:spLocks noGrp="1" noChangeArrowheads="1"/>
          </p:cNvSpPr>
          <p:nvPr>
            <p:ph type="body" sz="quarter" idx="3"/>
          </p:nvPr>
        </p:nvSpPr>
        <p:spPr bwMode="auto">
          <a:xfrm>
            <a:off x="680254" y="4715907"/>
            <a:ext cx="5437168" cy="4467701"/>
          </a:xfrm>
          <a:prstGeom prst="rect">
            <a:avLst/>
          </a:prstGeom>
          <a:noFill/>
          <a:ln w="9525">
            <a:noFill/>
            <a:miter lim="800000"/>
            <a:headEnd/>
            <a:tailEnd/>
          </a:ln>
          <a:effectLst/>
        </p:spPr>
        <p:txBody>
          <a:bodyPr vert="horz" wrap="square" lIns="92300" tIns="46150" rIns="92300" bIns="4615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8198" name="Rectangle 6"/>
          <p:cNvSpPr>
            <a:spLocks noGrp="1" noChangeArrowheads="1"/>
          </p:cNvSpPr>
          <p:nvPr>
            <p:ph type="ftr" sz="quarter" idx="4"/>
          </p:nvPr>
        </p:nvSpPr>
        <p:spPr bwMode="auto">
          <a:xfrm>
            <a:off x="1" y="9430223"/>
            <a:ext cx="2946145" cy="496411"/>
          </a:xfrm>
          <a:prstGeom prst="rect">
            <a:avLst/>
          </a:prstGeom>
          <a:noFill/>
          <a:ln w="9525">
            <a:noFill/>
            <a:miter lim="800000"/>
            <a:headEnd/>
            <a:tailEnd/>
          </a:ln>
          <a:effectLst/>
        </p:spPr>
        <p:txBody>
          <a:bodyPr vert="horz" wrap="square" lIns="92300" tIns="46150" rIns="92300" bIns="46150" numCol="1" anchor="b" anchorCtr="0" compatLnSpc="1">
            <a:prstTxWarp prst="textNoShape">
              <a:avLst/>
            </a:prstTxWarp>
          </a:bodyPr>
          <a:lstStyle>
            <a:lvl1pPr>
              <a:defRPr sz="1200">
                <a:ea typeface="+mn-ea"/>
                <a:cs typeface="+mn-cs"/>
              </a:defRPr>
            </a:lvl1pPr>
          </a:lstStyle>
          <a:p>
            <a:pPr>
              <a:defRPr/>
            </a:pPr>
            <a:endParaRPr lang="de-DE"/>
          </a:p>
        </p:txBody>
      </p:sp>
      <p:sp>
        <p:nvSpPr>
          <p:cNvPr id="8199" name="Rectangle 7"/>
          <p:cNvSpPr>
            <a:spLocks noGrp="1" noChangeArrowheads="1"/>
          </p:cNvSpPr>
          <p:nvPr>
            <p:ph type="sldNum" sz="quarter" idx="5"/>
          </p:nvPr>
        </p:nvSpPr>
        <p:spPr bwMode="auto">
          <a:xfrm>
            <a:off x="3849911" y="9430223"/>
            <a:ext cx="2946144" cy="496411"/>
          </a:xfrm>
          <a:prstGeom prst="rect">
            <a:avLst/>
          </a:prstGeom>
          <a:noFill/>
          <a:ln w="9525">
            <a:noFill/>
            <a:miter lim="800000"/>
            <a:headEnd/>
            <a:tailEnd/>
          </a:ln>
          <a:effectLst/>
        </p:spPr>
        <p:txBody>
          <a:bodyPr vert="horz" wrap="square" lIns="92300" tIns="46150" rIns="92300" bIns="46150" numCol="1" anchor="b" anchorCtr="0" compatLnSpc="1">
            <a:prstTxWarp prst="textNoShape">
              <a:avLst/>
            </a:prstTxWarp>
          </a:bodyPr>
          <a:lstStyle>
            <a:lvl1pPr algn="r">
              <a:defRPr sz="1200"/>
            </a:lvl1pPr>
          </a:lstStyle>
          <a:p>
            <a:fld id="{187A0291-C69D-8B46-8086-5509DFD799B1}" type="slidenum">
              <a:rPr lang="de-DE"/>
              <a:pPr/>
              <a:t>‹N°›</a:t>
            </a:fld>
            <a:endParaRPr lang="de-DE"/>
          </a:p>
        </p:txBody>
      </p:sp>
    </p:spTree>
    <p:extLst>
      <p:ext uri="{BB962C8B-B14F-4D97-AF65-F5344CB8AC3E}">
        <p14:creationId xmlns:p14="http://schemas.microsoft.com/office/powerpoint/2010/main" xmlns="" val="14992019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Arial" charset="0"/>
              </a:defRPr>
            </a:lvl1pPr>
            <a:lvl2pPr marL="749934" indent="-288436" eaLnBrk="0" hangingPunct="0">
              <a:defRPr sz="2000">
                <a:solidFill>
                  <a:schemeClr val="tx1"/>
                </a:solidFill>
                <a:latin typeface="Arial" charset="0"/>
                <a:ea typeface="Arial" charset="0"/>
                <a:cs typeface="Arial" charset="0"/>
              </a:defRPr>
            </a:lvl2pPr>
            <a:lvl3pPr marL="1153744" indent="-230749" eaLnBrk="0" hangingPunct="0">
              <a:defRPr sz="2000">
                <a:solidFill>
                  <a:schemeClr val="tx1"/>
                </a:solidFill>
                <a:latin typeface="Arial" charset="0"/>
                <a:ea typeface="Arial" charset="0"/>
                <a:cs typeface="Arial" charset="0"/>
              </a:defRPr>
            </a:lvl3pPr>
            <a:lvl4pPr marL="1615242" indent="-230749" eaLnBrk="0" hangingPunct="0">
              <a:defRPr sz="2000">
                <a:solidFill>
                  <a:schemeClr val="tx1"/>
                </a:solidFill>
                <a:latin typeface="Arial" charset="0"/>
                <a:ea typeface="Arial" charset="0"/>
                <a:cs typeface="Arial" charset="0"/>
              </a:defRPr>
            </a:lvl4pPr>
            <a:lvl5pPr marL="2076740" indent="-230749" eaLnBrk="0" hangingPunct="0">
              <a:defRPr sz="2000">
                <a:solidFill>
                  <a:schemeClr val="tx1"/>
                </a:solidFill>
                <a:latin typeface="Arial" charset="0"/>
                <a:ea typeface="Arial" charset="0"/>
                <a:cs typeface="Arial" charset="0"/>
              </a:defRPr>
            </a:lvl5pPr>
            <a:lvl6pPr marL="2538237" indent="-230749" eaLnBrk="0" fontAlgn="base" hangingPunct="0">
              <a:spcBef>
                <a:spcPct val="0"/>
              </a:spcBef>
              <a:spcAft>
                <a:spcPct val="0"/>
              </a:spcAft>
              <a:defRPr sz="2000">
                <a:solidFill>
                  <a:schemeClr val="tx1"/>
                </a:solidFill>
                <a:latin typeface="Arial" charset="0"/>
                <a:ea typeface="Arial" charset="0"/>
                <a:cs typeface="Arial" charset="0"/>
              </a:defRPr>
            </a:lvl6pPr>
            <a:lvl7pPr marL="2999735" indent="-230749" eaLnBrk="0" fontAlgn="base" hangingPunct="0">
              <a:spcBef>
                <a:spcPct val="0"/>
              </a:spcBef>
              <a:spcAft>
                <a:spcPct val="0"/>
              </a:spcAft>
              <a:defRPr sz="2000">
                <a:solidFill>
                  <a:schemeClr val="tx1"/>
                </a:solidFill>
                <a:latin typeface="Arial" charset="0"/>
                <a:ea typeface="Arial" charset="0"/>
                <a:cs typeface="Arial" charset="0"/>
              </a:defRPr>
            </a:lvl7pPr>
            <a:lvl8pPr marL="3461233" indent="-230749" eaLnBrk="0" fontAlgn="base" hangingPunct="0">
              <a:spcBef>
                <a:spcPct val="0"/>
              </a:spcBef>
              <a:spcAft>
                <a:spcPct val="0"/>
              </a:spcAft>
              <a:defRPr sz="2000">
                <a:solidFill>
                  <a:schemeClr val="tx1"/>
                </a:solidFill>
                <a:latin typeface="Arial" charset="0"/>
                <a:ea typeface="Arial" charset="0"/>
                <a:cs typeface="Arial" charset="0"/>
              </a:defRPr>
            </a:lvl8pPr>
            <a:lvl9pPr marL="3922730" indent="-230749"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fld id="{C8A0044B-9621-D442-9C88-6ED8B240719D}" type="slidenum">
              <a:rPr lang="de-DE" sz="1200"/>
              <a:pPr eaLnBrk="1" hangingPunct="1"/>
              <a:t>1</a:t>
            </a:fld>
            <a:endParaRPr lang="de-DE" sz="1200" dirty="0"/>
          </a:p>
        </p:txBody>
      </p:sp>
      <p:sp>
        <p:nvSpPr>
          <p:cNvPr id="50179" name="Rectangle 7"/>
          <p:cNvSpPr txBox="1">
            <a:spLocks noGrp="1" noChangeArrowheads="1"/>
          </p:cNvSpPr>
          <p:nvPr/>
        </p:nvSpPr>
        <p:spPr bwMode="auto">
          <a:xfrm>
            <a:off x="3853150" y="9434996"/>
            <a:ext cx="2944525" cy="493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5715" tIns="47862" rIns="95715" bIns="47862" anchor="b"/>
          <a:lstStyle>
            <a:lvl1pPr defTabSz="947738" eaLnBrk="0" hangingPunct="0">
              <a:defRPr sz="2000">
                <a:solidFill>
                  <a:schemeClr val="tx1"/>
                </a:solidFill>
                <a:latin typeface="Arial" charset="0"/>
                <a:ea typeface="ＭＳ Ｐゴシック" charset="0"/>
                <a:cs typeface="Arial" charset="0"/>
              </a:defRPr>
            </a:lvl1pPr>
            <a:lvl2pPr marL="742950" indent="-285750" defTabSz="947738" eaLnBrk="0" hangingPunct="0">
              <a:defRPr sz="2000">
                <a:solidFill>
                  <a:schemeClr val="tx1"/>
                </a:solidFill>
                <a:latin typeface="Arial" charset="0"/>
                <a:ea typeface="Arial" charset="0"/>
                <a:cs typeface="Arial" charset="0"/>
              </a:defRPr>
            </a:lvl2pPr>
            <a:lvl3pPr marL="1143000" indent="-228600" defTabSz="947738" eaLnBrk="0" hangingPunct="0">
              <a:defRPr sz="2000">
                <a:solidFill>
                  <a:schemeClr val="tx1"/>
                </a:solidFill>
                <a:latin typeface="Arial" charset="0"/>
                <a:ea typeface="Arial" charset="0"/>
                <a:cs typeface="Arial" charset="0"/>
              </a:defRPr>
            </a:lvl3pPr>
            <a:lvl4pPr marL="1600200" indent="-228600" defTabSz="947738" eaLnBrk="0" hangingPunct="0">
              <a:defRPr sz="2000">
                <a:solidFill>
                  <a:schemeClr val="tx1"/>
                </a:solidFill>
                <a:latin typeface="Arial" charset="0"/>
                <a:ea typeface="Arial" charset="0"/>
                <a:cs typeface="Arial" charset="0"/>
              </a:defRPr>
            </a:lvl4pPr>
            <a:lvl5pPr marL="2057400" indent="-228600" defTabSz="947738" eaLnBrk="0" hangingPunct="0">
              <a:defRPr sz="2000">
                <a:solidFill>
                  <a:schemeClr val="tx1"/>
                </a:solidFill>
                <a:latin typeface="Arial" charset="0"/>
                <a:ea typeface="Arial" charset="0"/>
                <a:cs typeface="Arial" charset="0"/>
              </a:defRPr>
            </a:lvl5pPr>
            <a:lvl6pPr marL="2514600" indent="-228600" defTabSz="947738"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defTabSz="947738"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defTabSz="947738"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defTabSz="947738" eaLnBrk="0" fontAlgn="base" hangingPunct="0">
              <a:spcBef>
                <a:spcPct val="0"/>
              </a:spcBef>
              <a:spcAft>
                <a:spcPct val="0"/>
              </a:spcAft>
              <a:defRPr sz="2000">
                <a:solidFill>
                  <a:schemeClr val="tx1"/>
                </a:solidFill>
                <a:latin typeface="Arial" charset="0"/>
                <a:ea typeface="Arial" charset="0"/>
                <a:cs typeface="Arial" charset="0"/>
              </a:defRPr>
            </a:lvl9pPr>
          </a:lstStyle>
          <a:p>
            <a:pPr algn="r" eaLnBrk="1" hangingPunct="1"/>
            <a:fld id="{2A8D0DA8-2A05-DC43-8D66-A7511AEB48C0}" type="slidenum">
              <a:rPr lang="en-GB" sz="1300"/>
              <a:pPr algn="r" eaLnBrk="1" hangingPunct="1"/>
              <a:t>1</a:t>
            </a:fld>
            <a:endParaRPr lang="en-GB" sz="1300" dirty="0"/>
          </a:p>
        </p:txBody>
      </p:sp>
      <p:sp>
        <p:nvSpPr>
          <p:cNvPr id="50180" name="Rectangle 2"/>
          <p:cNvSpPr>
            <a:spLocks noGrp="1" noRot="1" noChangeAspect="1" noChangeArrowheads="1" noTextEdit="1"/>
          </p:cNvSpPr>
          <p:nvPr>
            <p:ph type="sldImg"/>
          </p:nvPr>
        </p:nvSpPr>
        <p:spPr>
          <a:xfrm>
            <a:off x="915988" y="744538"/>
            <a:ext cx="4967287" cy="3724275"/>
          </a:xfrm>
          <a:ln/>
        </p:spPr>
      </p:sp>
      <p:sp>
        <p:nvSpPr>
          <p:cNvPr id="50181" name="Rectangle 3"/>
          <p:cNvSpPr>
            <a:spLocks noGrp="1" noChangeArrowheads="1"/>
          </p:cNvSpPr>
          <p:nvPr>
            <p:ph type="body" idx="1"/>
          </p:nvPr>
        </p:nvSpPr>
        <p:spPr>
          <a:xfrm>
            <a:off x="907005" y="4715907"/>
            <a:ext cx="4983666" cy="446770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5715" tIns="47862" rIns="95715" bIns="47862"/>
          <a:lstStyle/>
          <a:p>
            <a:pPr eaLnBrk="1" hangingPunct="1"/>
            <a:endParaRPr lang="de-D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Arial" charset="0"/>
              </a:defRPr>
            </a:lvl1pPr>
            <a:lvl2pPr marL="749934" indent="-288436" eaLnBrk="0" hangingPunct="0">
              <a:defRPr sz="2000">
                <a:solidFill>
                  <a:schemeClr val="tx1"/>
                </a:solidFill>
                <a:latin typeface="Arial" charset="0"/>
                <a:ea typeface="Arial" charset="0"/>
                <a:cs typeface="Arial" charset="0"/>
              </a:defRPr>
            </a:lvl2pPr>
            <a:lvl3pPr marL="1153744" indent="-230749" eaLnBrk="0" hangingPunct="0">
              <a:defRPr sz="2000">
                <a:solidFill>
                  <a:schemeClr val="tx1"/>
                </a:solidFill>
                <a:latin typeface="Arial" charset="0"/>
                <a:ea typeface="Arial" charset="0"/>
                <a:cs typeface="Arial" charset="0"/>
              </a:defRPr>
            </a:lvl3pPr>
            <a:lvl4pPr marL="1615242" indent="-230749" eaLnBrk="0" hangingPunct="0">
              <a:defRPr sz="2000">
                <a:solidFill>
                  <a:schemeClr val="tx1"/>
                </a:solidFill>
                <a:latin typeface="Arial" charset="0"/>
                <a:ea typeface="Arial" charset="0"/>
                <a:cs typeface="Arial" charset="0"/>
              </a:defRPr>
            </a:lvl4pPr>
            <a:lvl5pPr marL="2076740" indent="-230749" eaLnBrk="0" hangingPunct="0">
              <a:defRPr sz="2000">
                <a:solidFill>
                  <a:schemeClr val="tx1"/>
                </a:solidFill>
                <a:latin typeface="Arial" charset="0"/>
                <a:ea typeface="Arial" charset="0"/>
                <a:cs typeface="Arial" charset="0"/>
              </a:defRPr>
            </a:lvl5pPr>
            <a:lvl6pPr marL="2538237" indent="-230749" eaLnBrk="0" fontAlgn="base" hangingPunct="0">
              <a:spcBef>
                <a:spcPct val="0"/>
              </a:spcBef>
              <a:spcAft>
                <a:spcPct val="0"/>
              </a:spcAft>
              <a:defRPr sz="2000">
                <a:solidFill>
                  <a:schemeClr val="tx1"/>
                </a:solidFill>
                <a:latin typeface="Arial" charset="0"/>
                <a:ea typeface="Arial" charset="0"/>
                <a:cs typeface="Arial" charset="0"/>
              </a:defRPr>
            </a:lvl6pPr>
            <a:lvl7pPr marL="2999735" indent="-230749" eaLnBrk="0" fontAlgn="base" hangingPunct="0">
              <a:spcBef>
                <a:spcPct val="0"/>
              </a:spcBef>
              <a:spcAft>
                <a:spcPct val="0"/>
              </a:spcAft>
              <a:defRPr sz="2000">
                <a:solidFill>
                  <a:schemeClr val="tx1"/>
                </a:solidFill>
                <a:latin typeface="Arial" charset="0"/>
                <a:ea typeface="Arial" charset="0"/>
                <a:cs typeface="Arial" charset="0"/>
              </a:defRPr>
            </a:lvl7pPr>
            <a:lvl8pPr marL="3461233" indent="-230749" eaLnBrk="0" fontAlgn="base" hangingPunct="0">
              <a:spcBef>
                <a:spcPct val="0"/>
              </a:spcBef>
              <a:spcAft>
                <a:spcPct val="0"/>
              </a:spcAft>
              <a:defRPr sz="2000">
                <a:solidFill>
                  <a:schemeClr val="tx1"/>
                </a:solidFill>
                <a:latin typeface="Arial" charset="0"/>
                <a:ea typeface="Arial" charset="0"/>
                <a:cs typeface="Arial" charset="0"/>
              </a:defRPr>
            </a:lvl8pPr>
            <a:lvl9pPr marL="3922730" indent="-230749"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fld id="{FCF8E7E5-1230-9148-8DB2-61F287C6ACD1}" type="slidenum">
              <a:rPr lang="de-DE" sz="1200"/>
              <a:pPr eaLnBrk="1" hangingPunct="1"/>
              <a:t>2</a:t>
            </a:fld>
            <a:endParaRPr lang="de-DE" sz="1200" dirty="0"/>
          </a:p>
        </p:txBody>
      </p:sp>
      <p:sp>
        <p:nvSpPr>
          <p:cNvPr id="51203" name="Rectangle 2"/>
          <p:cNvSpPr>
            <a:spLocks noGrp="1" noRot="1" noChangeAspect="1" noChangeArrowheads="1" noTextEdit="1"/>
          </p:cNvSpPr>
          <p:nvPr>
            <p:ph type="sldImg"/>
          </p:nvPr>
        </p:nvSpPr>
        <p:spPr>
          <a:xfrm>
            <a:off x="915988" y="744538"/>
            <a:ext cx="4967287" cy="3724275"/>
          </a:xfrm>
          <a:ln/>
        </p:spPr>
      </p:sp>
      <p:sp>
        <p:nvSpPr>
          <p:cNvPr id="51204" name="Rectangle 3"/>
          <p:cNvSpPr>
            <a:spLocks noGrp="1" noChangeArrowheads="1"/>
          </p:cNvSpPr>
          <p:nvPr>
            <p:ph type="body" idx="1"/>
          </p:nvPr>
        </p:nvSpPr>
        <p:spPr>
          <a:xfrm>
            <a:off x="907005" y="4715907"/>
            <a:ext cx="4983666" cy="446770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noProof="1"/>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Arial" charset="0"/>
              </a:defRPr>
            </a:lvl1pPr>
            <a:lvl2pPr marL="749934" indent="-288436" eaLnBrk="0" hangingPunct="0">
              <a:defRPr sz="2000">
                <a:solidFill>
                  <a:schemeClr val="tx1"/>
                </a:solidFill>
                <a:latin typeface="Arial" charset="0"/>
                <a:ea typeface="Arial" charset="0"/>
                <a:cs typeface="Arial" charset="0"/>
              </a:defRPr>
            </a:lvl2pPr>
            <a:lvl3pPr marL="1153744" indent="-230749" eaLnBrk="0" hangingPunct="0">
              <a:defRPr sz="2000">
                <a:solidFill>
                  <a:schemeClr val="tx1"/>
                </a:solidFill>
                <a:latin typeface="Arial" charset="0"/>
                <a:ea typeface="Arial" charset="0"/>
                <a:cs typeface="Arial" charset="0"/>
              </a:defRPr>
            </a:lvl3pPr>
            <a:lvl4pPr marL="1615242" indent="-230749" eaLnBrk="0" hangingPunct="0">
              <a:defRPr sz="2000">
                <a:solidFill>
                  <a:schemeClr val="tx1"/>
                </a:solidFill>
                <a:latin typeface="Arial" charset="0"/>
                <a:ea typeface="Arial" charset="0"/>
                <a:cs typeface="Arial" charset="0"/>
              </a:defRPr>
            </a:lvl4pPr>
            <a:lvl5pPr marL="2076740" indent="-230749" eaLnBrk="0" hangingPunct="0">
              <a:defRPr sz="2000">
                <a:solidFill>
                  <a:schemeClr val="tx1"/>
                </a:solidFill>
                <a:latin typeface="Arial" charset="0"/>
                <a:ea typeface="Arial" charset="0"/>
                <a:cs typeface="Arial" charset="0"/>
              </a:defRPr>
            </a:lvl5pPr>
            <a:lvl6pPr marL="2538237" indent="-230749" eaLnBrk="0" fontAlgn="base" hangingPunct="0">
              <a:spcBef>
                <a:spcPct val="0"/>
              </a:spcBef>
              <a:spcAft>
                <a:spcPct val="0"/>
              </a:spcAft>
              <a:defRPr sz="2000">
                <a:solidFill>
                  <a:schemeClr val="tx1"/>
                </a:solidFill>
                <a:latin typeface="Arial" charset="0"/>
                <a:ea typeface="Arial" charset="0"/>
                <a:cs typeface="Arial" charset="0"/>
              </a:defRPr>
            </a:lvl6pPr>
            <a:lvl7pPr marL="2999735" indent="-230749" eaLnBrk="0" fontAlgn="base" hangingPunct="0">
              <a:spcBef>
                <a:spcPct val="0"/>
              </a:spcBef>
              <a:spcAft>
                <a:spcPct val="0"/>
              </a:spcAft>
              <a:defRPr sz="2000">
                <a:solidFill>
                  <a:schemeClr val="tx1"/>
                </a:solidFill>
                <a:latin typeface="Arial" charset="0"/>
                <a:ea typeface="Arial" charset="0"/>
                <a:cs typeface="Arial" charset="0"/>
              </a:defRPr>
            </a:lvl7pPr>
            <a:lvl8pPr marL="3461233" indent="-230749" eaLnBrk="0" fontAlgn="base" hangingPunct="0">
              <a:spcBef>
                <a:spcPct val="0"/>
              </a:spcBef>
              <a:spcAft>
                <a:spcPct val="0"/>
              </a:spcAft>
              <a:defRPr sz="2000">
                <a:solidFill>
                  <a:schemeClr val="tx1"/>
                </a:solidFill>
                <a:latin typeface="Arial" charset="0"/>
                <a:ea typeface="Arial" charset="0"/>
                <a:cs typeface="Arial" charset="0"/>
              </a:defRPr>
            </a:lvl8pPr>
            <a:lvl9pPr marL="3922730" indent="-230749"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fld id="{638FD180-41FF-5941-A279-04A29BBA3DA3}" type="slidenum">
              <a:rPr lang="de-DE" sz="1200"/>
              <a:pPr eaLnBrk="1" hangingPunct="1"/>
              <a:t>4</a:t>
            </a:fld>
            <a:endParaRPr lang="de-DE" sz="1200" dirty="0"/>
          </a:p>
        </p:txBody>
      </p:sp>
      <p:sp>
        <p:nvSpPr>
          <p:cNvPr id="52227" name="Rectangle 2"/>
          <p:cNvSpPr>
            <a:spLocks noGrp="1" noRot="1" noChangeAspect="1" noChangeArrowheads="1" noTextEdit="1"/>
          </p:cNvSpPr>
          <p:nvPr>
            <p:ph type="sldImg"/>
          </p:nvPr>
        </p:nvSpPr>
        <p:spPr>
          <a:xfrm>
            <a:off x="915988" y="744538"/>
            <a:ext cx="4967287" cy="3724275"/>
          </a:xfrm>
          <a:ln/>
        </p:spPr>
      </p:sp>
      <p:sp>
        <p:nvSpPr>
          <p:cNvPr id="52228" name="Rectangle 3"/>
          <p:cNvSpPr>
            <a:spLocks noGrp="1" noChangeArrowheads="1"/>
          </p:cNvSpPr>
          <p:nvPr>
            <p:ph type="body" idx="1"/>
          </p:nvPr>
        </p:nvSpPr>
        <p:spPr>
          <a:xfrm>
            <a:off x="907005" y="4715907"/>
            <a:ext cx="4983666" cy="446770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noProof="1"/>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1629" name="Rectangle 7"/>
          <p:cNvSpPr>
            <a:spLocks noGrp="1" noChangeArrowheads="1"/>
          </p:cNvSpPr>
          <p:nvPr>
            <p:ph type="ctrTitle"/>
          </p:nvPr>
        </p:nvSpPr>
        <p:spPr>
          <a:xfrm>
            <a:off x="1809530" y="3882000"/>
            <a:ext cx="7200000" cy="1912218"/>
          </a:xfrm>
        </p:spPr>
        <p:txBody>
          <a:bodyPr anchor="t"/>
          <a:lstStyle>
            <a:lvl1pPr algn="r">
              <a:lnSpc>
                <a:spcPct val="110000"/>
              </a:lnSpc>
              <a:defRPr sz="3200">
                <a:solidFill>
                  <a:schemeClr val="tx1"/>
                </a:solidFill>
              </a:defRPr>
            </a:lvl1pPr>
          </a:lstStyle>
          <a:p>
            <a:r>
              <a:rPr lang="fr-FR" dirty="0" smtClean="0"/>
              <a:t>Cliquez pour modifier le style du titre</a:t>
            </a:r>
            <a:endParaRPr lang="de-DE" dirty="0"/>
          </a:p>
        </p:txBody>
      </p:sp>
      <p:sp>
        <p:nvSpPr>
          <p:cNvPr id="111630" name="Rectangle 12"/>
          <p:cNvSpPr>
            <a:spLocks noGrp="1" noChangeArrowheads="1"/>
          </p:cNvSpPr>
          <p:nvPr>
            <p:ph type="subTitle" idx="1"/>
          </p:nvPr>
        </p:nvSpPr>
        <p:spPr bwMode="gray">
          <a:xfrm>
            <a:off x="1809530" y="5829300"/>
            <a:ext cx="7200000" cy="497541"/>
          </a:xfrm>
        </p:spPr>
        <p:txBody>
          <a:bodyPr tIns="45720" bIns="45720"/>
          <a:lstStyle>
            <a:lvl1pPr marL="0" indent="0" algn="r">
              <a:buFontTx/>
              <a:buNone/>
              <a:defRPr sz="2400" cap="small" baseline="0"/>
            </a:lvl1pPr>
          </a:lstStyle>
          <a:p>
            <a:r>
              <a:rPr lang="fr-FR" dirty="0" smtClean="0"/>
              <a:t>Cliquez pour modifier le style des sous-titres du masque</a:t>
            </a:r>
            <a:endParaRPr lang="de-DE" dirty="0"/>
          </a:p>
        </p:txBody>
      </p:sp>
      <p:sp>
        <p:nvSpPr>
          <p:cNvPr id="9" name="Espace réservé du contenu 8"/>
          <p:cNvSpPr>
            <a:spLocks noGrp="1"/>
          </p:cNvSpPr>
          <p:nvPr>
            <p:ph sz="quarter" idx="11"/>
          </p:nvPr>
        </p:nvSpPr>
        <p:spPr>
          <a:xfrm>
            <a:off x="1815353" y="6373440"/>
            <a:ext cx="7194177" cy="484560"/>
          </a:xfrm>
        </p:spPr>
        <p:txBody>
          <a:bodyPr/>
          <a:lstStyle>
            <a:lvl1pPr algn="r">
              <a:buFontTx/>
              <a:buNone/>
              <a:defRPr sz="2400" i="1" baseline="0"/>
            </a:lvl1pPr>
            <a:lvl2pPr algn="r">
              <a:buFontTx/>
              <a:buNone/>
              <a:defRPr sz="2400"/>
            </a:lvl2pPr>
            <a:lvl3pPr algn="r">
              <a:buFontTx/>
              <a:buNone/>
              <a:defRPr sz="2400"/>
            </a:lvl3pPr>
            <a:lvl4pPr algn="r">
              <a:buFontTx/>
              <a:buNone/>
              <a:defRPr sz="2400"/>
            </a:lvl4pPr>
            <a:lvl5pPr algn="r">
              <a:buFontTx/>
              <a:buNone/>
              <a:defRPr sz="2400"/>
            </a:lvl5pPr>
          </a:lstStyle>
          <a:p>
            <a:pPr lvl="0"/>
            <a:r>
              <a:rPr lang="fr-FR" dirty="0" smtClean="0"/>
              <a:t>Cliquez pour modifier les styles du texte du masque</a:t>
            </a:r>
          </a:p>
        </p:txBody>
      </p:sp>
    </p:spTree>
    <p:extLst>
      <p:ext uri="{BB962C8B-B14F-4D97-AF65-F5344CB8AC3E}">
        <p14:creationId xmlns:p14="http://schemas.microsoft.com/office/powerpoint/2010/main" xmlns="" val="1735077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u pied de page 1"/>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1759398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u pied de page 4"/>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37624364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u pied de page 4"/>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3845029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993266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91313" y="252413"/>
            <a:ext cx="2128837" cy="5549900"/>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300038" y="252413"/>
            <a:ext cx="6238875" cy="554990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18131346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111629" name="Rectangle 7"/>
          <p:cNvSpPr>
            <a:spLocks noGrp="1" noChangeArrowheads="1"/>
          </p:cNvSpPr>
          <p:nvPr>
            <p:ph type="ctrTitle"/>
          </p:nvPr>
        </p:nvSpPr>
        <p:spPr>
          <a:xfrm>
            <a:off x="1809530" y="3882000"/>
            <a:ext cx="7200000" cy="1912218"/>
          </a:xfrm>
        </p:spPr>
        <p:txBody>
          <a:bodyPr anchor="t"/>
          <a:lstStyle>
            <a:lvl1pPr algn="r">
              <a:lnSpc>
                <a:spcPct val="110000"/>
              </a:lnSpc>
              <a:defRPr sz="3200">
                <a:solidFill>
                  <a:schemeClr val="tx1"/>
                </a:solidFill>
              </a:defRPr>
            </a:lvl1pPr>
          </a:lstStyle>
          <a:p>
            <a:r>
              <a:rPr lang="fr-FR" dirty="0" smtClean="0"/>
              <a:t>Cliquez pour modifier le style du titre</a:t>
            </a:r>
            <a:endParaRPr lang="de-DE" dirty="0"/>
          </a:p>
        </p:txBody>
      </p:sp>
      <p:sp>
        <p:nvSpPr>
          <p:cNvPr id="111630" name="Rectangle 12"/>
          <p:cNvSpPr>
            <a:spLocks noGrp="1" noChangeArrowheads="1"/>
          </p:cNvSpPr>
          <p:nvPr>
            <p:ph type="subTitle" idx="1"/>
          </p:nvPr>
        </p:nvSpPr>
        <p:spPr bwMode="gray">
          <a:xfrm>
            <a:off x="1809530" y="5829300"/>
            <a:ext cx="7200000" cy="497541"/>
          </a:xfrm>
        </p:spPr>
        <p:txBody>
          <a:bodyPr tIns="45720" bIns="45720"/>
          <a:lstStyle>
            <a:lvl1pPr marL="0" indent="0" algn="r">
              <a:buFontTx/>
              <a:buNone/>
              <a:defRPr sz="2400" cap="small" baseline="0"/>
            </a:lvl1pPr>
          </a:lstStyle>
          <a:p>
            <a:r>
              <a:rPr lang="fr-FR" dirty="0" smtClean="0"/>
              <a:t>Cliquez pour modifier le style des sous-titres du masque</a:t>
            </a:r>
            <a:endParaRPr lang="de-DE" dirty="0"/>
          </a:p>
        </p:txBody>
      </p:sp>
      <p:sp>
        <p:nvSpPr>
          <p:cNvPr id="9" name="Espace réservé du contenu 8"/>
          <p:cNvSpPr>
            <a:spLocks noGrp="1"/>
          </p:cNvSpPr>
          <p:nvPr>
            <p:ph sz="quarter" idx="11"/>
          </p:nvPr>
        </p:nvSpPr>
        <p:spPr>
          <a:xfrm>
            <a:off x="1815353" y="6373440"/>
            <a:ext cx="7194177" cy="484560"/>
          </a:xfrm>
        </p:spPr>
        <p:txBody>
          <a:bodyPr/>
          <a:lstStyle>
            <a:lvl1pPr algn="r">
              <a:buFontTx/>
              <a:buNone/>
              <a:defRPr sz="2400" i="1" baseline="0"/>
            </a:lvl1pPr>
            <a:lvl2pPr algn="r">
              <a:buFontTx/>
              <a:buNone/>
              <a:defRPr sz="2400"/>
            </a:lvl2pPr>
            <a:lvl3pPr algn="r">
              <a:buFontTx/>
              <a:buNone/>
              <a:defRPr sz="2400"/>
            </a:lvl3pPr>
            <a:lvl4pPr algn="r">
              <a:buFontTx/>
              <a:buNone/>
              <a:defRPr sz="2400"/>
            </a:lvl4pPr>
            <a:lvl5pPr algn="r">
              <a:buFontTx/>
              <a:buNone/>
              <a:defRPr sz="2400"/>
            </a:lvl5pPr>
          </a:lstStyle>
          <a:p>
            <a:pPr lvl="0"/>
            <a:r>
              <a:rPr lang="fr-FR" dirty="0" smtClean="0"/>
              <a:t>Cliquez pour modifier les styles du texte du masque</a:t>
            </a:r>
          </a:p>
        </p:txBody>
      </p:sp>
      <p:pic>
        <p:nvPicPr>
          <p:cNvPr id="7" name="Image 6"/>
          <p:cNvPicPr/>
          <p:nvPr userDrawn="1"/>
        </p:nvPicPr>
        <p:blipFill>
          <a:blip r:embed="rId2" cstate="print"/>
          <a:srcRect l="13058" t="22353" r="63469" b="56064"/>
          <a:stretch>
            <a:fillRect/>
          </a:stretch>
        </p:blipFill>
        <p:spPr bwMode="auto">
          <a:xfrm>
            <a:off x="272536" y="6023262"/>
            <a:ext cx="1317273" cy="647701"/>
          </a:xfrm>
          <a:prstGeom prst="rect">
            <a:avLst/>
          </a:prstGeom>
          <a:noFill/>
          <a:ln w="9525">
            <a:noFill/>
            <a:miter lim="800000"/>
            <a:headEnd/>
            <a:tailEnd/>
          </a:ln>
        </p:spPr>
      </p:pic>
    </p:spTree>
    <p:extLst>
      <p:ext uri="{BB962C8B-B14F-4D97-AF65-F5344CB8AC3E}">
        <p14:creationId xmlns:p14="http://schemas.microsoft.com/office/powerpoint/2010/main" xmlns="" val="423440831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 y="0"/>
            <a:ext cx="9020174" cy="968375"/>
          </a:xfrm>
        </p:spPr>
        <p:txBody>
          <a:bodyPr/>
          <a:lstStyle/>
          <a:p>
            <a:r>
              <a:rPr lang="fr-FR" dirty="0" smtClean="0"/>
              <a:t>Cliquez pour modifier le style du titre</a:t>
            </a:r>
            <a:endParaRPr lang="fr-FR" dirty="0"/>
          </a:p>
        </p:txBody>
      </p:sp>
      <p:sp>
        <p:nvSpPr>
          <p:cNvPr id="3" name="Espace réservé du contenu 2"/>
          <p:cNvSpPr>
            <a:spLocks noGrp="1"/>
          </p:cNvSpPr>
          <p:nvPr>
            <p:ph idx="1" hasCustomPrompt="1"/>
          </p:nvPr>
        </p:nvSpPr>
        <p:spPr>
          <a:xfrm>
            <a:off x="1763486" y="1219201"/>
            <a:ext cx="3650343" cy="5329238"/>
          </a:xfrm>
        </p:spPr>
        <p:txBody>
          <a:bodyPr/>
          <a:lstStyle>
            <a:lvl1pPr>
              <a:defRPr sz="2400" b="1"/>
            </a:lvl1pPr>
            <a:lvl2pPr>
              <a:defRPr sz="2000"/>
            </a:lvl2pPr>
            <a:lvl3pPr>
              <a:defRPr sz="2000"/>
            </a:lvl3pPr>
            <a:lvl4pPr>
              <a:defRPr sz="2000"/>
            </a:lvl4pPr>
            <a:lvl5pPr>
              <a:defRPr sz="2000"/>
            </a:lvl5pPr>
          </a:lstStyle>
          <a:p>
            <a:pPr>
              <a:lnSpc>
                <a:spcPct val="120000"/>
              </a:lnSpc>
            </a:pPr>
            <a:r>
              <a:rPr lang="fr-FR" dirty="0" smtClean="0"/>
              <a:t>De quoi il s’agit</a:t>
            </a:r>
          </a:p>
          <a:p>
            <a:pPr lvl="1">
              <a:lnSpc>
                <a:spcPct val="120000"/>
              </a:lnSpc>
            </a:pPr>
            <a:r>
              <a:rPr lang="fr-FR" dirty="0" smtClean="0"/>
              <a:t>…</a:t>
            </a:r>
          </a:p>
          <a:p>
            <a:pPr lvl="1">
              <a:lnSpc>
                <a:spcPct val="120000"/>
              </a:lnSpc>
            </a:pPr>
            <a:r>
              <a:rPr lang="fr-FR" dirty="0" smtClean="0"/>
              <a:t>…</a:t>
            </a:r>
          </a:p>
          <a:p>
            <a:pPr lvl="1">
              <a:lnSpc>
                <a:spcPct val="120000"/>
              </a:lnSpc>
            </a:pPr>
            <a:r>
              <a:rPr lang="fr-FR" dirty="0" smtClean="0"/>
              <a:t>…</a:t>
            </a:r>
          </a:p>
          <a:p>
            <a:pPr lvl="1">
              <a:lnSpc>
                <a:spcPct val="120000"/>
              </a:lnSpc>
            </a:pPr>
            <a:endParaRPr lang="fr-FR" dirty="0" smtClean="0"/>
          </a:p>
          <a:p>
            <a:pPr>
              <a:lnSpc>
                <a:spcPct val="120000"/>
              </a:lnSpc>
            </a:pPr>
            <a:r>
              <a:rPr lang="fr-FR" dirty="0" smtClean="0"/>
              <a:t>Objectif(s)</a:t>
            </a:r>
          </a:p>
          <a:p>
            <a:pPr lvl="1">
              <a:lnSpc>
                <a:spcPct val="120000"/>
              </a:lnSpc>
            </a:pPr>
            <a:r>
              <a:rPr lang="fr-FR" dirty="0" smtClean="0"/>
              <a:t>…</a:t>
            </a:r>
          </a:p>
          <a:p>
            <a:pPr lvl="1">
              <a:lnSpc>
                <a:spcPct val="120000"/>
              </a:lnSpc>
            </a:pPr>
            <a:r>
              <a:rPr lang="fr-FR" dirty="0" smtClean="0"/>
              <a:t>…</a:t>
            </a:r>
          </a:p>
          <a:p>
            <a:pPr>
              <a:lnSpc>
                <a:spcPct val="120000"/>
              </a:lnSpc>
            </a:pPr>
            <a:endParaRPr lang="fr-FR" dirty="0"/>
          </a:p>
        </p:txBody>
      </p:sp>
      <p:sp>
        <p:nvSpPr>
          <p:cNvPr id="10" name="Espace réservé du pied de page 3"/>
          <p:cNvSpPr>
            <a:spLocks noGrp="1"/>
          </p:cNvSpPr>
          <p:nvPr>
            <p:ph type="ftr" sz="quarter" idx="12"/>
          </p:nvPr>
        </p:nvSpPr>
        <p:spPr>
          <a:xfrm>
            <a:off x="3151188" y="6548438"/>
            <a:ext cx="3168650" cy="309562"/>
          </a:xfrm>
          <a:prstGeom prst="rect">
            <a:avLst/>
          </a:prstGeom>
        </p:spPr>
        <p:txBody>
          <a:bodyPr/>
          <a:lstStyle>
            <a:lvl1pPr algn="ctr">
              <a:defRPr>
                <a:ea typeface="+mn-ea"/>
                <a:cs typeface="+mn-cs"/>
              </a:defRPr>
            </a:lvl1pPr>
          </a:lstStyle>
          <a:p>
            <a:pPr>
              <a:defRPr/>
            </a:pPr>
            <a:endParaRPr lang="fr-FR"/>
          </a:p>
        </p:txBody>
      </p:sp>
      <p:sp>
        <p:nvSpPr>
          <p:cNvPr id="11" name="Rectangle à coins arrondis 10"/>
          <p:cNvSpPr/>
          <p:nvPr userDrawn="1"/>
        </p:nvSpPr>
        <p:spPr bwMode="auto">
          <a:xfrm>
            <a:off x="67237" y="1364343"/>
            <a:ext cx="1674478" cy="5406832"/>
          </a:xfrm>
          <a:prstGeom prst="roundRect">
            <a:avLst>
              <a:gd name="adj" fmla="val 8448"/>
            </a:avLst>
          </a:prstGeom>
          <a:solidFill>
            <a:schemeClr val="bg1">
              <a:lumMod val="85000"/>
            </a:schemeClr>
          </a:solidFill>
          <a:ln w="9525" cap="flat" cmpd="sng" algn="ctr">
            <a:solidFill>
              <a:schemeClr val="bg1"/>
            </a:solid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cs typeface="+mn-cs"/>
            </a:endParaRPr>
          </a:p>
        </p:txBody>
      </p:sp>
      <p:sp>
        <p:nvSpPr>
          <p:cNvPr id="12" name="Rectangle à coins arrondis 11"/>
          <p:cNvSpPr/>
          <p:nvPr userDrawn="1"/>
        </p:nvSpPr>
        <p:spPr bwMode="auto">
          <a:xfrm>
            <a:off x="134357" y="6125029"/>
            <a:ext cx="1549300" cy="582729"/>
          </a:xfrm>
          <a:prstGeom prst="roundRect">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endParaRPr>
          </a:p>
        </p:txBody>
      </p:sp>
      <p:sp>
        <p:nvSpPr>
          <p:cNvPr id="15" name="Espace réservé du contenu 2"/>
          <p:cNvSpPr>
            <a:spLocks noGrp="1"/>
          </p:cNvSpPr>
          <p:nvPr>
            <p:ph idx="11"/>
          </p:nvPr>
        </p:nvSpPr>
        <p:spPr>
          <a:xfrm>
            <a:off x="116113" y="1422400"/>
            <a:ext cx="1603829" cy="4695371"/>
          </a:xfrm>
        </p:spPr>
        <p:txBody>
          <a:bodyPr/>
          <a:lstStyle>
            <a:lvl1pPr marL="93663" indent="-93663">
              <a:spcAft>
                <a:spcPts val="0"/>
              </a:spcAft>
              <a:defRPr sz="1100" b="1" i="0" cap="small" baseline="0">
                <a:solidFill>
                  <a:srgbClr val="0061B2"/>
                </a:solidFill>
                <a:effectLst/>
                <a:latin typeface="Arial Narrow" pitchFamily="34" charset="0"/>
                <a:cs typeface="Times New Roman" pitchFamily="18" charset="0"/>
              </a:defRPr>
            </a:lvl1pPr>
            <a:lvl2pPr marL="268288" indent="-85725">
              <a:spcAft>
                <a:spcPts val="0"/>
              </a:spcAft>
              <a:buFont typeface="Arial" pitchFamily="34" charset="0"/>
              <a:buChar char="•"/>
              <a:defRPr sz="1000" b="0"/>
            </a:lvl2pPr>
            <a:lvl3pPr marL="363538" indent="-95250">
              <a:spcAft>
                <a:spcPts val="0"/>
              </a:spcAft>
              <a:defRPr sz="900" i="1"/>
            </a:lvl3pPr>
            <a:lvl4pPr marL="538163" indent="-174625">
              <a:defRPr sz="1200"/>
            </a:lvl4pPr>
            <a:lvl5pPr marL="538163" indent="-174625">
              <a:defRPr sz="1200"/>
            </a:lvl5pPr>
          </a:lstStyle>
          <a:p>
            <a:pPr>
              <a:lnSpc>
                <a:spcPct val="120000"/>
              </a:lnSpc>
            </a:pPr>
            <a:endParaRPr lang="fr-FR" dirty="0" smtClean="0"/>
          </a:p>
          <a:p>
            <a:pPr>
              <a:lnSpc>
                <a:spcPct val="120000"/>
              </a:lnSpc>
            </a:pPr>
            <a:r>
              <a:rPr lang="fr-FR" dirty="0" smtClean="0"/>
              <a:t>Caractérisation</a:t>
            </a:r>
          </a:p>
          <a:p>
            <a:pPr lvl="1">
              <a:lnSpc>
                <a:spcPct val="120000"/>
              </a:lnSpc>
            </a:pPr>
            <a:r>
              <a:rPr lang="fr-FR" b="1" dirty="0" smtClean="0"/>
              <a:t>Contexte</a:t>
            </a:r>
          </a:p>
          <a:p>
            <a:pPr lvl="2">
              <a:lnSpc>
                <a:spcPct val="120000"/>
              </a:lnSpc>
            </a:pPr>
            <a:r>
              <a:rPr lang="fr-FR" dirty="0" smtClean="0"/>
              <a:t>Périmètre</a:t>
            </a:r>
          </a:p>
          <a:p>
            <a:pPr lvl="2">
              <a:lnSpc>
                <a:spcPct val="120000"/>
              </a:lnSpc>
            </a:pPr>
            <a:r>
              <a:rPr lang="fr-FR" dirty="0" smtClean="0"/>
              <a:t>Collecte</a:t>
            </a:r>
          </a:p>
          <a:p>
            <a:pPr lvl="2">
              <a:lnSpc>
                <a:spcPct val="120000"/>
              </a:lnSpc>
            </a:pPr>
            <a:r>
              <a:rPr lang="fr-FR" dirty="0" smtClean="0"/>
              <a:t>Prétraitement</a:t>
            </a:r>
          </a:p>
          <a:p>
            <a:pPr lvl="1">
              <a:lnSpc>
                <a:spcPct val="120000"/>
              </a:lnSpc>
            </a:pPr>
            <a:r>
              <a:rPr lang="fr-FR" b="1" dirty="0" smtClean="0"/>
              <a:t>Analyse</a:t>
            </a:r>
          </a:p>
          <a:p>
            <a:pPr lvl="2">
              <a:lnSpc>
                <a:spcPct val="120000"/>
              </a:lnSpc>
            </a:pPr>
            <a:r>
              <a:rPr lang="fr-FR" dirty="0" smtClean="0"/>
              <a:t>statistique</a:t>
            </a:r>
          </a:p>
          <a:p>
            <a:pPr lvl="2">
              <a:lnSpc>
                <a:spcPct val="120000"/>
              </a:lnSpc>
            </a:pPr>
            <a:r>
              <a:rPr lang="fr-FR" dirty="0" smtClean="0"/>
              <a:t>cognitive</a:t>
            </a:r>
          </a:p>
          <a:p>
            <a:pPr lvl="1">
              <a:lnSpc>
                <a:spcPct val="120000"/>
              </a:lnSpc>
            </a:pPr>
            <a:r>
              <a:rPr lang="fr-FR" b="1" dirty="0" smtClean="0"/>
              <a:t>Solution</a:t>
            </a:r>
          </a:p>
          <a:p>
            <a:pPr lvl="2">
              <a:lnSpc>
                <a:spcPct val="120000"/>
              </a:lnSpc>
            </a:pPr>
            <a:r>
              <a:rPr lang="fr-FR" dirty="0" smtClean="0"/>
              <a:t>Plan d’action</a:t>
            </a:r>
          </a:p>
          <a:p>
            <a:pPr lvl="2">
              <a:lnSpc>
                <a:spcPct val="120000"/>
              </a:lnSpc>
            </a:pPr>
            <a:r>
              <a:rPr lang="fr-FR" dirty="0" smtClean="0"/>
              <a:t>Système IP</a:t>
            </a:r>
          </a:p>
          <a:p>
            <a:pPr lvl="2">
              <a:lnSpc>
                <a:spcPct val="120000"/>
              </a:lnSpc>
            </a:pPr>
            <a:endParaRPr lang="fr-FR" dirty="0" smtClean="0"/>
          </a:p>
          <a:p>
            <a:pPr>
              <a:lnSpc>
                <a:spcPct val="120000"/>
              </a:lnSpc>
            </a:pPr>
            <a:r>
              <a:rPr lang="fr-FR" dirty="0" smtClean="0"/>
              <a:t>Représentation </a:t>
            </a:r>
            <a:r>
              <a:rPr lang="fr-FR" dirty="0" err="1" smtClean="0"/>
              <a:t>Stat&amp;Co</a:t>
            </a:r>
            <a:endParaRPr lang="fr-FR" dirty="0" smtClean="0"/>
          </a:p>
          <a:p>
            <a:pPr lvl="1">
              <a:lnSpc>
                <a:spcPct val="120000"/>
              </a:lnSpc>
            </a:pPr>
            <a:r>
              <a:rPr lang="fr-FR" b="1" dirty="0" smtClean="0"/>
              <a:t>Décomposition</a:t>
            </a:r>
          </a:p>
          <a:p>
            <a:pPr lvl="1">
              <a:lnSpc>
                <a:spcPct val="120000"/>
              </a:lnSpc>
            </a:pPr>
            <a:r>
              <a:rPr lang="fr-FR" b="1" dirty="0" smtClean="0"/>
              <a:t>Décision</a:t>
            </a:r>
          </a:p>
          <a:p>
            <a:pPr lvl="1">
              <a:lnSpc>
                <a:spcPct val="120000"/>
              </a:lnSpc>
            </a:pPr>
            <a:endParaRPr lang="fr-FR" dirty="0" smtClean="0"/>
          </a:p>
          <a:p>
            <a:pPr>
              <a:lnSpc>
                <a:spcPct val="120000"/>
              </a:lnSpc>
            </a:pPr>
            <a:r>
              <a:rPr lang="fr-FR" dirty="0" smtClean="0"/>
              <a:t>Entrepôt d’expériences</a:t>
            </a:r>
          </a:p>
          <a:p>
            <a:pPr lvl="1">
              <a:lnSpc>
                <a:spcPct val="120000"/>
              </a:lnSpc>
            </a:pPr>
            <a:r>
              <a:rPr lang="fr-FR" b="1" dirty="0" smtClean="0"/>
              <a:t>Modèles à stocker</a:t>
            </a:r>
          </a:p>
          <a:p>
            <a:pPr lvl="1">
              <a:lnSpc>
                <a:spcPct val="120000"/>
              </a:lnSpc>
            </a:pPr>
            <a:r>
              <a:rPr lang="fr-FR" b="1" dirty="0" smtClean="0"/>
              <a:t>Alternatives </a:t>
            </a:r>
          </a:p>
          <a:p>
            <a:pPr lvl="1">
              <a:lnSpc>
                <a:spcPct val="120000"/>
              </a:lnSpc>
            </a:pPr>
            <a:endParaRPr lang="fr-FR" dirty="0" smtClean="0"/>
          </a:p>
          <a:p>
            <a:pPr>
              <a:lnSpc>
                <a:spcPct val="120000"/>
              </a:lnSpc>
            </a:pPr>
            <a:r>
              <a:rPr lang="fr-FR" dirty="0" smtClean="0"/>
              <a:t>Exploitation</a:t>
            </a:r>
          </a:p>
          <a:p>
            <a:pPr lvl="1">
              <a:lnSpc>
                <a:spcPct val="120000"/>
              </a:lnSpc>
            </a:pPr>
            <a:r>
              <a:rPr lang="fr-FR" b="1" dirty="0" smtClean="0"/>
              <a:t>Inférence bayésienne</a:t>
            </a:r>
          </a:p>
          <a:p>
            <a:pPr lvl="1">
              <a:lnSpc>
                <a:spcPct val="120000"/>
              </a:lnSpc>
            </a:pPr>
            <a:r>
              <a:rPr lang="fr-FR" b="1" dirty="0" smtClean="0"/>
              <a:t>Arbres de décision</a:t>
            </a:r>
          </a:p>
          <a:p>
            <a:pPr lvl="1">
              <a:lnSpc>
                <a:spcPct val="120000"/>
              </a:lnSpc>
            </a:pPr>
            <a:r>
              <a:rPr lang="fr-FR" b="1" dirty="0" smtClean="0"/>
              <a:t>Autres</a:t>
            </a:r>
            <a:endParaRPr lang="fr-FR" b="1" dirty="0"/>
          </a:p>
        </p:txBody>
      </p:sp>
      <p:sp>
        <p:nvSpPr>
          <p:cNvPr id="20" name="Espace réservé du contenu 2"/>
          <p:cNvSpPr>
            <a:spLocks noGrp="1"/>
          </p:cNvSpPr>
          <p:nvPr>
            <p:ph idx="13" hasCustomPrompt="1"/>
          </p:nvPr>
        </p:nvSpPr>
        <p:spPr>
          <a:xfrm>
            <a:off x="5493657" y="1219201"/>
            <a:ext cx="3650343" cy="5329238"/>
          </a:xfrm>
        </p:spPr>
        <p:txBody>
          <a:bodyPr/>
          <a:lstStyle>
            <a:lvl1pPr>
              <a:defRPr sz="2400" b="1"/>
            </a:lvl1pPr>
            <a:lvl2pPr>
              <a:defRPr sz="2000"/>
            </a:lvl2pPr>
            <a:lvl3pPr>
              <a:defRPr sz="2000"/>
            </a:lvl3pPr>
            <a:lvl4pPr>
              <a:defRPr sz="2000"/>
            </a:lvl4pPr>
            <a:lvl5pPr>
              <a:defRPr sz="2000"/>
            </a:lvl5pPr>
          </a:lstStyle>
          <a:p>
            <a:pPr lvl="0"/>
            <a:r>
              <a:rPr lang="fr-FR" dirty="0" smtClean="0"/>
              <a:t>Cas industriel</a:t>
            </a:r>
            <a:endParaRPr lang="fr-FR" dirty="0"/>
          </a:p>
        </p:txBody>
      </p:sp>
      <p:pic>
        <p:nvPicPr>
          <p:cNvPr id="16" name="Image 15"/>
          <p:cNvPicPr/>
          <p:nvPr userDrawn="1"/>
        </p:nvPicPr>
        <p:blipFill>
          <a:blip r:embed="rId2" cstate="print"/>
          <a:srcRect l="13058" t="22353" r="63469" b="56064"/>
          <a:stretch>
            <a:fillRect/>
          </a:stretch>
        </p:blipFill>
        <p:spPr bwMode="auto">
          <a:xfrm>
            <a:off x="272537" y="6244936"/>
            <a:ext cx="1338054" cy="426027"/>
          </a:xfrm>
          <a:prstGeom prst="rect">
            <a:avLst/>
          </a:prstGeom>
          <a:noFill/>
          <a:ln w="9525">
            <a:noFill/>
            <a:miter lim="800000"/>
            <a:headEnd/>
            <a:tailEnd/>
          </a:ln>
        </p:spPr>
      </p:pic>
    </p:spTree>
    <p:extLst>
      <p:ext uri="{BB962C8B-B14F-4D97-AF65-F5344CB8AC3E}">
        <p14:creationId xmlns:p14="http://schemas.microsoft.com/office/powerpoint/2010/main" xmlns="" val="161798291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 y="0"/>
            <a:ext cx="9020174" cy="968375"/>
          </a:xfrm>
        </p:spPr>
        <p:txBody>
          <a:bodyPr/>
          <a:lstStyle/>
          <a:p>
            <a:r>
              <a:rPr lang="fr-FR" dirty="0" smtClean="0"/>
              <a:t>Cliquez pour modifier le style du titre</a:t>
            </a:r>
            <a:endParaRPr lang="fr-FR" dirty="0"/>
          </a:p>
        </p:txBody>
      </p:sp>
      <p:sp>
        <p:nvSpPr>
          <p:cNvPr id="3" name="Espace réservé du contenu 2"/>
          <p:cNvSpPr>
            <a:spLocks noGrp="1"/>
          </p:cNvSpPr>
          <p:nvPr>
            <p:ph idx="1"/>
          </p:nvPr>
        </p:nvSpPr>
        <p:spPr>
          <a:xfrm>
            <a:off x="1763486" y="1489075"/>
            <a:ext cx="7380514" cy="5059363"/>
          </a:xfrm>
        </p:spPr>
        <p:txBody>
          <a:bodyPr/>
          <a:lstStyle>
            <a:lvl1pPr>
              <a:defRPr sz="2400"/>
            </a:lvl1pPr>
            <a:lvl2pPr>
              <a:defRPr sz="2000"/>
            </a:lvl2pPr>
            <a:lvl3pPr>
              <a:defRPr sz="2000"/>
            </a:lvl3pPr>
            <a:lvl4pPr>
              <a:defRPr sz="2000"/>
            </a:lvl4pPr>
            <a:lvl5pPr>
              <a:defRPr sz="20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0" name="Espace réservé du pied de page 3"/>
          <p:cNvSpPr>
            <a:spLocks noGrp="1"/>
          </p:cNvSpPr>
          <p:nvPr>
            <p:ph type="ftr" sz="quarter" idx="12"/>
          </p:nvPr>
        </p:nvSpPr>
        <p:spPr>
          <a:xfrm>
            <a:off x="3151188" y="6548438"/>
            <a:ext cx="3168650" cy="309562"/>
          </a:xfrm>
          <a:prstGeom prst="rect">
            <a:avLst/>
          </a:prstGeom>
        </p:spPr>
        <p:txBody>
          <a:bodyPr/>
          <a:lstStyle>
            <a:lvl1pPr algn="ctr">
              <a:defRPr>
                <a:ea typeface="+mn-ea"/>
                <a:cs typeface="+mn-cs"/>
              </a:defRPr>
            </a:lvl1pPr>
          </a:lstStyle>
          <a:p>
            <a:pPr>
              <a:defRPr/>
            </a:pPr>
            <a:endParaRPr lang="fr-FR"/>
          </a:p>
        </p:txBody>
      </p:sp>
      <p:sp>
        <p:nvSpPr>
          <p:cNvPr id="11" name="Rectangle à coins arrondis 10"/>
          <p:cNvSpPr/>
          <p:nvPr userDrawn="1"/>
        </p:nvSpPr>
        <p:spPr bwMode="auto">
          <a:xfrm>
            <a:off x="67237" y="1364343"/>
            <a:ext cx="1674478" cy="5406832"/>
          </a:xfrm>
          <a:prstGeom prst="roundRect">
            <a:avLst>
              <a:gd name="adj" fmla="val 8448"/>
            </a:avLst>
          </a:prstGeom>
          <a:solidFill>
            <a:schemeClr val="bg1">
              <a:lumMod val="85000"/>
            </a:schemeClr>
          </a:solidFill>
          <a:ln w="9525" cap="flat" cmpd="sng" algn="ctr">
            <a:solidFill>
              <a:schemeClr val="bg1"/>
            </a:solid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cs typeface="+mn-cs"/>
            </a:endParaRPr>
          </a:p>
        </p:txBody>
      </p:sp>
      <p:sp>
        <p:nvSpPr>
          <p:cNvPr id="12" name="Rectangle à coins arrondis 11"/>
          <p:cNvSpPr/>
          <p:nvPr userDrawn="1"/>
        </p:nvSpPr>
        <p:spPr bwMode="auto">
          <a:xfrm>
            <a:off x="134357" y="6125029"/>
            <a:ext cx="1549300" cy="582729"/>
          </a:xfrm>
          <a:prstGeom prst="roundRect">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endParaRPr>
          </a:p>
        </p:txBody>
      </p:sp>
      <p:sp>
        <p:nvSpPr>
          <p:cNvPr id="15" name="Espace réservé du contenu 2"/>
          <p:cNvSpPr>
            <a:spLocks noGrp="1"/>
          </p:cNvSpPr>
          <p:nvPr>
            <p:ph idx="11" hasCustomPrompt="1"/>
          </p:nvPr>
        </p:nvSpPr>
        <p:spPr>
          <a:xfrm>
            <a:off x="116113" y="1422400"/>
            <a:ext cx="1603829" cy="4695371"/>
          </a:xfrm>
        </p:spPr>
        <p:txBody>
          <a:bodyPr/>
          <a:lstStyle>
            <a:lvl1pPr marL="93663" indent="-93663">
              <a:spcAft>
                <a:spcPts val="0"/>
              </a:spcAft>
              <a:defRPr sz="1100" b="1" i="0" cap="small" baseline="0">
                <a:solidFill>
                  <a:srgbClr val="0061B2"/>
                </a:solidFill>
                <a:effectLst/>
                <a:latin typeface="Arial Narrow" pitchFamily="34" charset="0"/>
                <a:cs typeface="Times New Roman" pitchFamily="18" charset="0"/>
              </a:defRPr>
            </a:lvl1pPr>
            <a:lvl2pPr marL="268288" indent="-85725">
              <a:spcAft>
                <a:spcPts val="0"/>
              </a:spcAft>
              <a:buFont typeface="Arial" pitchFamily="34" charset="0"/>
              <a:buChar char="•"/>
              <a:defRPr sz="1000" b="0"/>
            </a:lvl2pPr>
            <a:lvl3pPr marL="363538" indent="-95250">
              <a:spcAft>
                <a:spcPts val="0"/>
              </a:spcAft>
              <a:defRPr sz="900" i="1"/>
            </a:lvl3pPr>
            <a:lvl4pPr marL="538163" indent="-174625">
              <a:defRPr sz="1200"/>
            </a:lvl4pPr>
            <a:lvl5pPr marL="538163" indent="-174625">
              <a:defRPr sz="1200"/>
            </a:lvl5pPr>
          </a:lstStyle>
          <a:p>
            <a:pPr eaLnBrk="1" hangingPunct="1">
              <a:defRPr/>
            </a:pPr>
            <a:r>
              <a:rPr lang="fr-FR" dirty="0" smtClean="0"/>
              <a:t>Introduction &amp; problématique</a:t>
            </a:r>
          </a:p>
          <a:p>
            <a:pPr eaLnBrk="1" hangingPunct="1">
              <a:defRPr/>
            </a:pPr>
            <a:r>
              <a:rPr lang="fr-FR" dirty="0" smtClean="0"/>
              <a:t>Etat de l’art</a:t>
            </a:r>
          </a:p>
          <a:p>
            <a:pPr lvl="1" eaLnBrk="1" hangingPunct="1">
              <a:defRPr/>
            </a:pPr>
            <a:r>
              <a:rPr lang="fr-FR" dirty="0" smtClean="0"/>
              <a:t>Partie1</a:t>
            </a:r>
          </a:p>
          <a:p>
            <a:pPr lvl="1" eaLnBrk="1" hangingPunct="1">
              <a:defRPr/>
            </a:pPr>
            <a:r>
              <a:rPr lang="fr-FR" dirty="0" smtClean="0"/>
              <a:t>Partie 2</a:t>
            </a:r>
          </a:p>
          <a:p>
            <a:pPr lvl="2" eaLnBrk="1" hangingPunct="1">
              <a:defRPr/>
            </a:pPr>
            <a:r>
              <a:rPr lang="fr-FR" dirty="0" smtClean="0"/>
              <a:t>Sous-partie</a:t>
            </a:r>
          </a:p>
          <a:p>
            <a:pPr eaLnBrk="1" hangingPunct="1">
              <a:defRPr/>
            </a:pPr>
            <a:r>
              <a:rPr lang="fr-FR" dirty="0" smtClean="0"/>
              <a:t>Solution proposée</a:t>
            </a:r>
          </a:p>
          <a:p>
            <a:pPr lvl="1" eaLnBrk="1" hangingPunct="1">
              <a:defRPr/>
            </a:pPr>
            <a:r>
              <a:rPr lang="fr-FR" dirty="0" smtClean="0"/>
              <a:t>Notions de base</a:t>
            </a:r>
          </a:p>
          <a:p>
            <a:pPr lvl="1" eaLnBrk="1" hangingPunct="1">
              <a:defRPr/>
            </a:pPr>
            <a:r>
              <a:rPr lang="fr-FR" dirty="0" smtClean="0"/>
              <a:t>Hypothèses</a:t>
            </a:r>
          </a:p>
          <a:p>
            <a:pPr lvl="1" eaLnBrk="1" hangingPunct="1">
              <a:defRPr/>
            </a:pPr>
            <a:r>
              <a:rPr lang="fr-FR" dirty="0" smtClean="0"/>
              <a:t>Modélisation</a:t>
            </a:r>
          </a:p>
          <a:p>
            <a:pPr lvl="1" eaLnBrk="1" hangingPunct="1">
              <a:defRPr/>
            </a:pPr>
            <a:r>
              <a:rPr lang="fr-FR" dirty="0" smtClean="0"/>
              <a:t>Données</a:t>
            </a:r>
          </a:p>
          <a:p>
            <a:pPr eaLnBrk="1" hangingPunct="1">
              <a:defRPr/>
            </a:pPr>
            <a:r>
              <a:rPr lang="fr-FR" dirty="0" smtClean="0"/>
              <a:t>Simulation</a:t>
            </a:r>
          </a:p>
          <a:p>
            <a:pPr lvl="1" eaLnBrk="1" hangingPunct="1">
              <a:defRPr/>
            </a:pPr>
            <a:r>
              <a:rPr lang="fr-FR" dirty="0" smtClean="0"/>
              <a:t>Résultats obtenus</a:t>
            </a:r>
          </a:p>
          <a:p>
            <a:pPr lvl="1" eaLnBrk="1" hangingPunct="1">
              <a:defRPr/>
            </a:pPr>
            <a:r>
              <a:rPr lang="fr-FR" dirty="0" smtClean="0"/>
              <a:t>Interprétation</a:t>
            </a:r>
          </a:p>
          <a:p>
            <a:pPr eaLnBrk="1" hangingPunct="1">
              <a:defRPr/>
            </a:pPr>
            <a:r>
              <a:rPr lang="fr-FR" dirty="0" smtClean="0"/>
              <a:t>Conclusion</a:t>
            </a:r>
          </a:p>
          <a:p>
            <a:pPr eaLnBrk="1" hangingPunct="1">
              <a:defRPr/>
            </a:pPr>
            <a:r>
              <a:rPr lang="fr-FR" dirty="0" smtClean="0"/>
              <a:t>Perspective</a:t>
            </a:r>
          </a:p>
        </p:txBody>
      </p:sp>
      <p:pic>
        <p:nvPicPr>
          <p:cNvPr id="16" name="Image 15"/>
          <p:cNvPicPr/>
          <p:nvPr userDrawn="1"/>
        </p:nvPicPr>
        <p:blipFill>
          <a:blip r:embed="rId2" cstate="print"/>
          <a:srcRect l="13058" t="22353" r="63469" b="56064"/>
          <a:stretch>
            <a:fillRect/>
          </a:stretch>
        </p:blipFill>
        <p:spPr bwMode="auto">
          <a:xfrm>
            <a:off x="272536" y="6192982"/>
            <a:ext cx="1275709" cy="477981"/>
          </a:xfrm>
          <a:prstGeom prst="rect">
            <a:avLst/>
          </a:prstGeom>
          <a:noFill/>
          <a:ln w="9525">
            <a:noFill/>
            <a:miter lim="800000"/>
            <a:headEnd/>
            <a:tailEnd/>
          </a:ln>
        </p:spPr>
      </p:pic>
    </p:spTree>
    <p:extLst>
      <p:ext uri="{BB962C8B-B14F-4D97-AF65-F5344CB8AC3E}">
        <p14:creationId xmlns:p14="http://schemas.microsoft.com/office/powerpoint/2010/main" xmlns="" val="25458516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re et contenu">
    <p:spTree>
      <p:nvGrpSpPr>
        <p:cNvPr id="1" name=""/>
        <p:cNvGrpSpPr/>
        <p:nvPr/>
      </p:nvGrpSpPr>
      <p:grpSpPr>
        <a:xfrm>
          <a:off x="0" y="0"/>
          <a:ext cx="0" cy="0"/>
          <a:chOff x="0" y="0"/>
          <a:chExt cx="0" cy="0"/>
        </a:xfrm>
      </p:grpSpPr>
      <p:sp>
        <p:nvSpPr>
          <p:cNvPr id="4" name="Rectangle à coins arrondis 3"/>
          <p:cNvSpPr/>
          <p:nvPr userDrawn="1"/>
        </p:nvSpPr>
        <p:spPr bwMode="auto">
          <a:xfrm>
            <a:off x="243059" y="1457609"/>
            <a:ext cx="8645525" cy="3935130"/>
          </a:xfrm>
          <a:prstGeom prst="roundRect">
            <a:avLst>
              <a:gd name="adj" fmla="val 3143"/>
            </a:avLst>
          </a:prstGeom>
          <a:solidFill>
            <a:schemeClr val="bg1">
              <a:lumMod val="85000"/>
            </a:schemeClr>
          </a:solidFill>
          <a:ln w="9525" cap="flat" cmpd="sng" algn="ctr">
            <a:solidFill>
              <a:schemeClr val="bg1"/>
            </a:solid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cs typeface="+mn-cs"/>
            </a:endParaRPr>
          </a:p>
        </p:txBody>
      </p:sp>
      <p:sp>
        <p:nvSpPr>
          <p:cNvPr id="2" name="Titre 1"/>
          <p:cNvSpPr>
            <a:spLocks noGrp="1"/>
          </p:cNvSpPr>
          <p:nvPr>
            <p:ph type="title"/>
          </p:nvPr>
        </p:nvSpPr>
        <p:spPr>
          <a:xfrm>
            <a:off x="0" y="0"/>
            <a:ext cx="9143999" cy="968375"/>
          </a:xfrm>
        </p:spPr>
        <p:txBody>
          <a:bodyPr/>
          <a:lstStyle>
            <a:lvl1pPr>
              <a:defRPr sz="5400"/>
            </a:lvl1pPr>
          </a:lstStyle>
          <a:p>
            <a:r>
              <a:rPr lang="fr-FR" smtClean="0"/>
              <a:t>Cliquez pour modifier le style du titre</a:t>
            </a:r>
            <a:endParaRPr lang="fr-FR" dirty="0"/>
          </a:p>
        </p:txBody>
      </p:sp>
      <p:sp>
        <p:nvSpPr>
          <p:cNvPr id="3" name="Espace réservé du contenu 2"/>
          <p:cNvSpPr>
            <a:spLocks noGrp="1"/>
          </p:cNvSpPr>
          <p:nvPr>
            <p:ph idx="1"/>
          </p:nvPr>
        </p:nvSpPr>
        <p:spPr>
          <a:xfrm>
            <a:off x="416860" y="1489074"/>
            <a:ext cx="8337176" cy="3879631"/>
          </a:xfrm>
        </p:spPr>
        <p:txBody>
          <a:bodyPr anchor="ctr"/>
          <a:lstStyle>
            <a:lvl1pPr marL="457200" indent="-457200">
              <a:buFont typeface="+mj-lt"/>
              <a:buAutoNum type="arabicPeriod"/>
              <a:defRPr sz="2400"/>
            </a:lvl1pPr>
            <a:lvl2pPr>
              <a:defRPr sz="2000"/>
            </a:lvl2pPr>
            <a:lvl3pPr>
              <a:defRPr sz="2000"/>
            </a:lvl3pPr>
            <a:lvl4pPr>
              <a:defRPr sz="2000"/>
            </a:lvl4pPr>
            <a:lvl5pPr>
              <a:defRPr sz="20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
        <p:nvSpPr>
          <p:cNvPr id="8" name="Espace réservé du pied de page 3"/>
          <p:cNvSpPr>
            <a:spLocks noGrp="1"/>
          </p:cNvSpPr>
          <p:nvPr>
            <p:ph type="ftr" sz="quarter" idx="10"/>
          </p:nvPr>
        </p:nvSpPr>
        <p:spPr>
          <a:xfrm>
            <a:off x="2935288" y="6521450"/>
            <a:ext cx="2895600" cy="336550"/>
          </a:xfrm>
          <a:prstGeom prst="rect">
            <a:avLst/>
          </a:prstGeom>
        </p:spPr>
        <p:txBody>
          <a:bodyPr/>
          <a:lstStyle>
            <a:lvl1pPr algn="ctr">
              <a:defRPr sz="1600">
                <a:ea typeface="+mn-ea"/>
                <a:cs typeface="+mn-cs"/>
              </a:defRPr>
            </a:lvl1pPr>
          </a:lstStyle>
          <a:p>
            <a:pPr>
              <a:defRPr/>
            </a:pPr>
            <a:endParaRPr lang="fr-FR"/>
          </a:p>
        </p:txBody>
      </p:sp>
      <p:pic>
        <p:nvPicPr>
          <p:cNvPr id="9" name="Image 8"/>
          <p:cNvPicPr/>
          <p:nvPr userDrawn="1"/>
        </p:nvPicPr>
        <p:blipFill>
          <a:blip r:embed="rId2" cstate="print"/>
          <a:srcRect l="13058" t="22353" r="63469" b="56064"/>
          <a:stretch>
            <a:fillRect/>
          </a:stretch>
        </p:blipFill>
        <p:spPr bwMode="auto">
          <a:xfrm>
            <a:off x="7099363" y="5690753"/>
            <a:ext cx="1649782" cy="647701"/>
          </a:xfrm>
          <a:prstGeom prst="rect">
            <a:avLst/>
          </a:prstGeom>
          <a:noFill/>
          <a:ln w="9525">
            <a:noFill/>
            <a:miter lim="800000"/>
            <a:headEnd/>
            <a:tailEnd/>
          </a:ln>
        </p:spPr>
      </p:pic>
    </p:spTree>
    <p:extLst>
      <p:ext uri="{BB962C8B-B14F-4D97-AF65-F5344CB8AC3E}">
        <p14:creationId xmlns:p14="http://schemas.microsoft.com/office/powerpoint/2010/main" xmlns="" val="11443930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2_Titre et contenu">
    <p:spTree>
      <p:nvGrpSpPr>
        <p:cNvPr id="1" name=""/>
        <p:cNvGrpSpPr/>
        <p:nvPr/>
      </p:nvGrpSpPr>
      <p:grpSpPr>
        <a:xfrm>
          <a:off x="0" y="0"/>
          <a:ext cx="0" cy="0"/>
          <a:chOff x="0" y="0"/>
          <a:chExt cx="0" cy="0"/>
        </a:xfrm>
      </p:grpSpPr>
      <p:sp>
        <p:nvSpPr>
          <p:cNvPr id="4" name="Rectangle à coins arrondis 3"/>
          <p:cNvSpPr/>
          <p:nvPr userDrawn="1"/>
        </p:nvSpPr>
        <p:spPr bwMode="auto">
          <a:xfrm>
            <a:off x="67236" y="1479175"/>
            <a:ext cx="1963270" cy="5292000"/>
          </a:xfrm>
          <a:prstGeom prst="roundRect">
            <a:avLst>
              <a:gd name="adj" fmla="val 8448"/>
            </a:avLst>
          </a:prstGeom>
          <a:solidFill>
            <a:schemeClr val="bg1">
              <a:lumMod val="85000"/>
            </a:schemeClr>
          </a:solidFill>
          <a:ln w="9525" cap="flat" cmpd="sng" algn="ctr">
            <a:solidFill>
              <a:schemeClr val="bg1"/>
            </a:solid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cs typeface="+mn-cs"/>
            </a:endParaRPr>
          </a:p>
        </p:txBody>
      </p:sp>
      <p:sp>
        <p:nvSpPr>
          <p:cNvPr id="5" name="Rectangle à coins arrondis 4"/>
          <p:cNvSpPr/>
          <p:nvPr userDrawn="1"/>
        </p:nvSpPr>
        <p:spPr bwMode="auto">
          <a:xfrm>
            <a:off x="148871" y="5943600"/>
            <a:ext cx="1800000" cy="742387"/>
          </a:xfrm>
          <a:prstGeom prst="roundRect">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endParaRPr>
          </a:p>
        </p:txBody>
      </p:sp>
      <p:pic>
        <p:nvPicPr>
          <p:cNvPr id="6" name="Picture 5"/>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l="20354" r="22118"/>
          <a:stretch>
            <a:fillRect/>
          </a:stretch>
        </p:blipFill>
        <p:spPr bwMode="auto">
          <a:xfrm>
            <a:off x="266700" y="6045200"/>
            <a:ext cx="750888"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14"/>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149350" y="6184900"/>
            <a:ext cx="6985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lvl1pPr>
              <a:defRPr sz="2400"/>
            </a:lvl1pPr>
            <a:lvl2pPr>
              <a:defRPr sz="2000"/>
            </a:lvl2pPr>
            <a:lvl3pPr>
              <a:defRPr sz="2000"/>
            </a:lvl3pPr>
            <a:lvl4pPr>
              <a:defRPr sz="2000"/>
            </a:lvl4pPr>
            <a:lvl5pPr>
              <a:defRPr sz="20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8"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3069196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5" name="Rectangle à coins arrondis 4"/>
          <p:cNvSpPr/>
          <p:nvPr userDrawn="1"/>
        </p:nvSpPr>
        <p:spPr bwMode="auto">
          <a:xfrm>
            <a:off x="67237" y="1364343"/>
            <a:ext cx="1674478" cy="5406832"/>
          </a:xfrm>
          <a:prstGeom prst="roundRect">
            <a:avLst>
              <a:gd name="adj" fmla="val 8448"/>
            </a:avLst>
          </a:prstGeom>
          <a:solidFill>
            <a:schemeClr val="bg1">
              <a:lumMod val="85000"/>
            </a:schemeClr>
          </a:solidFill>
          <a:ln w="9525" cap="flat" cmpd="sng" algn="ctr">
            <a:solidFill>
              <a:schemeClr val="bg1"/>
            </a:solid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cs typeface="+mn-cs"/>
            </a:endParaRPr>
          </a:p>
        </p:txBody>
      </p:sp>
      <p:sp>
        <p:nvSpPr>
          <p:cNvPr id="2" name="Titre 1"/>
          <p:cNvSpPr>
            <a:spLocks noGrp="1"/>
          </p:cNvSpPr>
          <p:nvPr>
            <p:ph type="title"/>
          </p:nvPr>
        </p:nvSpPr>
        <p:spPr>
          <a:xfrm>
            <a:off x="1" y="0"/>
            <a:ext cx="9020174" cy="968375"/>
          </a:xfrm>
        </p:spPr>
        <p:txBody>
          <a:bodyPr/>
          <a:lstStyle/>
          <a:p>
            <a:r>
              <a:rPr lang="fr-FR" dirty="0" smtClean="0"/>
              <a:t>Cliquez pour modifier le style du titre</a:t>
            </a:r>
            <a:endParaRPr lang="fr-FR" dirty="0"/>
          </a:p>
        </p:txBody>
      </p:sp>
      <p:sp>
        <p:nvSpPr>
          <p:cNvPr id="3" name="Espace réservé du contenu 2"/>
          <p:cNvSpPr>
            <a:spLocks noGrp="1"/>
          </p:cNvSpPr>
          <p:nvPr>
            <p:ph idx="1"/>
          </p:nvPr>
        </p:nvSpPr>
        <p:spPr>
          <a:xfrm>
            <a:off x="1792514" y="1489075"/>
            <a:ext cx="7351486" cy="5059363"/>
          </a:xfrm>
        </p:spPr>
        <p:txBody>
          <a:bodyPr/>
          <a:lstStyle>
            <a:lvl1pPr>
              <a:defRPr sz="2400"/>
            </a:lvl1pPr>
            <a:lvl2pPr>
              <a:defRPr sz="2000"/>
            </a:lvl2pPr>
            <a:lvl3pPr>
              <a:defRPr sz="2000"/>
            </a:lvl3pPr>
            <a:lvl4pPr>
              <a:defRPr sz="2000"/>
            </a:lvl4pPr>
            <a:lvl5pPr>
              <a:defRPr sz="20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0" name="Espace réservé du pied de page 3"/>
          <p:cNvSpPr>
            <a:spLocks noGrp="1"/>
          </p:cNvSpPr>
          <p:nvPr>
            <p:ph type="ftr" sz="quarter" idx="12"/>
          </p:nvPr>
        </p:nvSpPr>
        <p:spPr>
          <a:xfrm>
            <a:off x="3151188" y="6548438"/>
            <a:ext cx="3168650" cy="309562"/>
          </a:xfrm>
          <a:prstGeom prst="rect">
            <a:avLst/>
          </a:prstGeom>
        </p:spPr>
        <p:txBody>
          <a:bodyPr/>
          <a:lstStyle>
            <a:lvl1pPr algn="ctr">
              <a:defRPr>
                <a:ea typeface="+mn-ea"/>
                <a:cs typeface="+mn-cs"/>
              </a:defRPr>
            </a:lvl1pPr>
          </a:lstStyle>
          <a:p>
            <a:pPr>
              <a:defRPr/>
            </a:pPr>
            <a:endParaRPr lang="fr-FR"/>
          </a:p>
        </p:txBody>
      </p:sp>
      <p:sp>
        <p:nvSpPr>
          <p:cNvPr id="11" name="Rectangle à coins arrondis 10"/>
          <p:cNvSpPr/>
          <p:nvPr userDrawn="1"/>
        </p:nvSpPr>
        <p:spPr bwMode="auto">
          <a:xfrm>
            <a:off x="134357" y="6125029"/>
            <a:ext cx="1549300" cy="582729"/>
          </a:xfrm>
          <a:prstGeom prst="roundRect">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endParaRPr>
          </a:p>
        </p:txBody>
      </p:sp>
      <p:sp>
        <p:nvSpPr>
          <p:cNvPr id="6" name="Espace réservé du contenu 2"/>
          <p:cNvSpPr>
            <a:spLocks noGrp="1"/>
          </p:cNvSpPr>
          <p:nvPr>
            <p:ph idx="11" hasCustomPrompt="1"/>
          </p:nvPr>
        </p:nvSpPr>
        <p:spPr>
          <a:xfrm>
            <a:off x="116113" y="1422400"/>
            <a:ext cx="1603829" cy="4688114"/>
          </a:xfrm>
        </p:spPr>
        <p:txBody>
          <a:bodyPr/>
          <a:lstStyle>
            <a:lvl1pPr marL="93663" indent="-93663">
              <a:spcAft>
                <a:spcPts val="0"/>
              </a:spcAft>
              <a:defRPr sz="1100" b="1" i="0" cap="small" baseline="0">
                <a:solidFill>
                  <a:srgbClr val="C00000"/>
                </a:solidFill>
                <a:effectLst/>
                <a:latin typeface="Arial Narrow" pitchFamily="34" charset="0"/>
                <a:cs typeface="Times New Roman" pitchFamily="18" charset="0"/>
              </a:defRPr>
            </a:lvl1pPr>
            <a:lvl2pPr marL="268288" indent="-85725">
              <a:spcAft>
                <a:spcPts val="0"/>
              </a:spcAft>
              <a:buFont typeface="Arial" pitchFamily="34" charset="0"/>
              <a:buChar char="•"/>
              <a:defRPr sz="1000" b="0"/>
            </a:lvl2pPr>
            <a:lvl3pPr marL="363538" indent="-95250">
              <a:spcAft>
                <a:spcPts val="0"/>
              </a:spcAft>
              <a:defRPr sz="900" i="1"/>
            </a:lvl3pPr>
            <a:lvl4pPr marL="538163" indent="-174625">
              <a:defRPr sz="1200"/>
            </a:lvl4pPr>
            <a:lvl5pPr marL="538163" indent="-174625">
              <a:defRPr sz="1200"/>
            </a:lvl5pPr>
          </a:lstStyle>
          <a:p>
            <a:pPr eaLnBrk="1" hangingPunct="1">
              <a:defRPr/>
            </a:pPr>
            <a:r>
              <a:rPr lang="fr-FR" dirty="0" smtClean="0"/>
              <a:t>Introduction &amp; problématique</a:t>
            </a:r>
          </a:p>
          <a:p>
            <a:pPr eaLnBrk="1" hangingPunct="1">
              <a:defRPr/>
            </a:pPr>
            <a:r>
              <a:rPr lang="fr-FR" dirty="0" smtClean="0"/>
              <a:t>Etat de l’art</a:t>
            </a:r>
          </a:p>
          <a:p>
            <a:pPr lvl="1" eaLnBrk="1" hangingPunct="1">
              <a:defRPr/>
            </a:pPr>
            <a:r>
              <a:rPr lang="fr-FR" dirty="0" smtClean="0"/>
              <a:t>Partie1</a:t>
            </a:r>
          </a:p>
          <a:p>
            <a:pPr lvl="1" eaLnBrk="1" hangingPunct="1">
              <a:defRPr/>
            </a:pPr>
            <a:r>
              <a:rPr lang="fr-FR" dirty="0" smtClean="0"/>
              <a:t>Partie 2</a:t>
            </a:r>
          </a:p>
          <a:p>
            <a:pPr lvl="2" eaLnBrk="1" hangingPunct="1">
              <a:defRPr/>
            </a:pPr>
            <a:r>
              <a:rPr lang="fr-FR" dirty="0" smtClean="0"/>
              <a:t>Sous-partie</a:t>
            </a:r>
          </a:p>
          <a:p>
            <a:pPr eaLnBrk="1" hangingPunct="1">
              <a:defRPr/>
            </a:pPr>
            <a:r>
              <a:rPr lang="fr-FR" dirty="0" smtClean="0"/>
              <a:t>Solution proposée</a:t>
            </a:r>
          </a:p>
          <a:p>
            <a:pPr lvl="1" eaLnBrk="1" hangingPunct="1">
              <a:defRPr/>
            </a:pPr>
            <a:r>
              <a:rPr lang="fr-FR" dirty="0" smtClean="0"/>
              <a:t>Notions de base</a:t>
            </a:r>
          </a:p>
          <a:p>
            <a:pPr lvl="1" eaLnBrk="1" hangingPunct="1">
              <a:defRPr/>
            </a:pPr>
            <a:r>
              <a:rPr lang="fr-FR" dirty="0" smtClean="0"/>
              <a:t>Hypothèses</a:t>
            </a:r>
          </a:p>
          <a:p>
            <a:pPr lvl="1" eaLnBrk="1" hangingPunct="1">
              <a:defRPr/>
            </a:pPr>
            <a:r>
              <a:rPr lang="fr-FR" dirty="0" smtClean="0"/>
              <a:t>Modélisation</a:t>
            </a:r>
          </a:p>
          <a:p>
            <a:pPr lvl="1" eaLnBrk="1" hangingPunct="1">
              <a:defRPr/>
            </a:pPr>
            <a:r>
              <a:rPr lang="fr-FR" dirty="0" smtClean="0"/>
              <a:t>Données</a:t>
            </a:r>
          </a:p>
          <a:p>
            <a:pPr eaLnBrk="1" hangingPunct="1">
              <a:defRPr/>
            </a:pPr>
            <a:r>
              <a:rPr lang="fr-FR" dirty="0" smtClean="0"/>
              <a:t>Simulation</a:t>
            </a:r>
          </a:p>
          <a:p>
            <a:pPr lvl="1" eaLnBrk="1" hangingPunct="1">
              <a:defRPr/>
            </a:pPr>
            <a:r>
              <a:rPr lang="fr-FR" dirty="0" smtClean="0"/>
              <a:t>Résultats obtenus</a:t>
            </a:r>
          </a:p>
          <a:p>
            <a:pPr lvl="1" eaLnBrk="1" hangingPunct="1">
              <a:defRPr/>
            </a:pPr>
            <a:r>
              <a:rPr lang="fr-FR" dirty="0" smtClean="0"/>
              <a:t>Interprétation</a:t>
            </a:r>
          </a:p>
          <a:p>
            <a:pPr eaLnBrk="1" hangingPunct="1">
              <a:defRPr/>
            </a:pPr>
            <a:r>
              <a:rPr lang="fr-FR" dirty="0" smtClean="0"/>
              <a:t>Conclusion</a:t>
            </a:r>
          </a:p>
          <a:p>
            <a:pPr eaLnBrk="1" hangingPunct="1">
              <a:defRPr/>
            </a:pPr>
            <a:r>
              <a:rPr lang="fr-FR" dirty="0" smtClean="0"/>
              <a:t>Perspective</a:t>
            </a:r>
          </a:p>
        </p:txBody>
      </p:sp>
      <p:pic>
        <p:nvPicPr>
          <p:cNvPr id="14" name="Image 13"/>
          <p:cNvPicPr/>
          <p:nvPr userDrawn="1"/>
        </p:nvPicPr>
        <p:blipFill>
          <a:blip r:embed="rId2" cstate="print"/>
          <a:srcRect l="13058" t="22353" r="63469" b="56064"/>
          <a:stretch>
            <a:fillRect/>
          </a:stretch>
        </p:blipFill>
        <p:spPr bwMode="auto">
          <a:xfrm>
            <a:off x="234436" y="6182591"/>
            <a:ext cx="1386546" cy="477982"/>
          </a:xfrm>
          <a:prstGeom prst="rect">
            <a:avLst/>
          </a:prstGeom>
          <a:noFill/>
          <a:ln w="9525">
            <a:noFill/>
            <a:miter lim="800000"/>
            <a:headEnd/>
            <a:tailEnd/>
          </a:ln>
        </p:spPr>
      </p:pic>
    </p:spTree>
    <p:extLst>
      <p:ext uri="{BB962C8B-B14F-4D97-AF65-F5344CB8AC3E}">
        <p14:creationId xmlns:p14="http://schemas.microsoft.com/office/powerpoint/2010/main" xmlns="" val="32628969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
        <p:nvSpPr>
          <p:cNvPr id="4"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460972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2114550" y="1489075"/>
            <a:ext cx="3276600"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543550" y="1489075"/>
            <a:ext cx="3276600"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pied de page 4"/>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1773312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u pied de page 6"/>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122227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pied de page 2"/>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29605317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u pied de page 1"/>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41588478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u pied de page 4"/>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38780603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u pied de page 4"/>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15015972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3317450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91313" y="252413"/>
            <a:ext cx="2128837" cy="5549900"/>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300038" y="252413"/>
            <a:ext cx="6238875" cy="554990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433641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re et contenu">
    <p:spTree>
      <p:nvGrpSpPr>
        <p:cNvPr id="1" name=""/>
        <p:cNvGrpSpPr/>
        <p:nvPr/>
      </p:nvGrpSpPr>
      <p:grpSpPr>
        <a:xfrm>
          <a:off x="0" y="0"/>
          <a:ext cx="0" cy="0"/>
          <a:chOff x="0" y="0"/>
          <a:chExt cx="0" cy="0"/>
        </a:xfrm>
      </p:grpSpPr>
      <p:sp>
        <p:nvSpPr>
          <p:cNvPr id="4" name="Rectangle à coins arrondis 3"/>
          <p:cNvSpPr/>
          <p:nvPr userDrawn="1"/>
        </p:nvSpPr>
        <p:spPr bwMode="auto">
          <a:xfrm>
            <a:off x="243059" y="1457609"/>
            <a:ext cx="8645525" cy="3935130"/>
          </a:xfrm>
          <a:prstGeom prst="roundRect">
            <a:avLst>
              <a:gd name="adj" fmla="val 3143"/>
            </a:avLst>
          </a:prstGeom>
          <a:solidFill>
            <a:schemeClr val="bg1">
              <a:lumMod val="85000"/>
            </a:schemeClr>
          </a:solidFill>
          <a:ln w="28575" cap="flat" cmpd="sng" algn="ctr">
            <a:solidFill>
              <a:srgbClr val="990000"/>
            </a:solid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cs typeface="+mn-cs"/>
            </a:endParaRPr>
          </a:p>
        </p:txBody>
      </p:sp>
      <p:sp>
        <p:nvSpPr>
          <p:cNvPr id="2" name="Titre 1"/>
          <p:cNvSpPr>
            <a:spLocks noGrp="1"/>
          </p:cNvSpPr>
          <p:nvPr>
            <p:ph type="title"/>
          </p:nvPr>
        </p:nvSpPr>
        <p:spPr>
          <a:xfrm>
            <a:off x="0" y="0"/>
            <a:ext cx="9143999" cy="968375"/>
          </a:xfrm>
        </p:spPr>
        <p:txBody>
          <a:bodyPr/>
          <a:lstStyle>
            <a:lvl1pPr>
              <a:defRPr sz="5400"/>
            </a:lvl1pPr>
          </a:lstStyle>
          <a:p>
            <a:r>
              <a:rPr lang="fr-FR" smtClean="0"/>
              <a:t>Cliquez pour modifier le style du titre</a:t>
            </a:r>
            <a:endParaRPr lang="fr-FR" dirty="0"/>
          </a:p>
        </p:txBody>
      </p:sp>
      <p:sp>
        <p:nvSpPr>
          <p:cNvPr id="3" name="Espace réservé du contenu 2"/>
          <p:cNvSpPr>
            <a:spLocks noGrp="1"/>
          </p:cNvSpPr>
          <p:nvPr>
            <p:ph idx="1"/>
          </p:nvPr>
        </p:nvSpPr>
        <p:spPr>
          <a:xfrm>
            <a:off x="416860" y="1489074"/>
            <a:ext cx="8337176" cy="3879631"/>
          </a:xfrm>
        </p:spPr>
        <p:txBody>
          <a:bodyPr anchor="ctr"/>
          <a:lstStyle>
            <a:lvl1pPr marL="457200" indent="-457200">
              <a:buFont typeface="+mj-lt"/>
              <a:buAutoNum type="arabicPeriod"/>
              <a:defRPr sz="2400"/>
            </a:lvl1pPr>
            <a:lvl2pPr>
              <a:defRPr sz="2000"/>
            </a:lvl2pPr>
            <a:lvl3pPr>
              <a:defRPr sz="2000"/>
            </a:lvl3pPr>
            <a:lvl4pPr>
              <a:defRPr sz="2000"/>
            </a:lvl4pPr>
            <a:lvl5pPr>
              <a:defRPr sz="20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
        <p:nvSpPr>
          <p:cNvPr id="8" name="Espace réservé du pied de page 3"/>
          <p:cNvSpPr>
            <a:spLocks noGrp="1"/>
          </p:cNvSpPr>
          <p:nvPr>
            <p:ph type="ftr" sz="quarter" idx="10"/>
          </p:nvPr>
        </p:nvSpPr>
        <p:spPr>
          <a:xfrm>
            <a:off x="2935288" y="6521450"/>
            <a:ext cx="2895600" cy="336550"/>
          </a:xfrm>
          <a:prstGeom prst="rect">
            <a:avLst/>
          </a:prstGeom>
        </p:spPr>
        <p:txBody>
          <a:bodyPr/>
          <a:lstStyle>
            <a:lvl1pPr algn="ctr">
              <a:defRPr sz="1600">
                <a:ea typeface="+mn-ea"/>
                <a:cs typeface="+mn-cs"/>
              </a:defRPr>
            </a:lvl1pPr>
          </a:lstStyle>
          <a:p>
            <a:pPr>
              <a:defRPr/>
            </a:pPr>
            <a:endParaRPr lang="fr-FR"/>
          </a:p>
        </p:txBody>
      </p:sp>
    </p:spTree>
    <p:extLst>
      <p:ext uri="{BB962C8B-B14F-4D97-AF65-F5344CB8AC3E}">
        <p14:creationId xmlns:p14="http://schemas.microsoft.com/office/powerpoint/2010/main" xmlns="" val="3003753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3_Titre et contenu">
    <p:bg>
      <p:bgPr>
        <a:blipFill dpi="0" rotWithShape="0">
          <a:blip r:embed="rId2" cstate="print">
            <a:extLst>
              <a:ext uri="{BEBA8EAE-BF5A-486C-A8C5-ECC9F3942E4B}">
                <a14:imgProps xmlns:a14="http://schemas.microsoft.com/office/drawing/2010/main" xmlns="">
                  <a14:imgLayer r:embed="rId3">
                    <a14:imgEffect>
                      <a14:saturation sat="16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Rectangle à coins arrondis 3"/>
          <p:cNvSpPr/>
          <p:nvPr userDrawn="1"/>
        </p:nvSpPr>
        <p:spPr bwMode="auto">
          <a:xfrm>
            <a:off x="67236" y="1479175"/>
            <a:ext cx="1963270" cy="5292000"/>
          </a:xfrm>
          <a:prstGeom prst="roundRect">
            <a:avLst>
              <a:gd name="adj" fmla="val 8448"/>
            </a:avLst>
          </a:prstGeom>
          <a:solidFill>
            <a:schemeClr val="bg1">
              <a:lumMod val="85000"/>
            </a:schemeClr>
          </a:solidFill>
          <a:ln w="9525" cap="flat" cmpd="sng" algn="ctr">
            <a:solidFill>
              <a:schemeClr val="bg1"/>
            </a:solid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cs typeface="+mn-cs"/>
            </a:endParaRPr>
          </a:p>
        </p:txBody>
      </p:sp>
      <p:sp>
        <p:nvSpPr>
          <p:cNvPr id="5" name="Rectangle à coins arrondis 4"/>
          <p:cNvSpPr/>
          <p:nvPr userDrawn="1"/>
        </p:nvSpPr>
        <p:spPr bwMode="auto">
          <a:xfrm>
            <a:off x="148871" y="5943600"/>
            <a:ext cx="1800000" cy="742387"/>
          </a:xfrm>
          <a:prstGeom prst="roundRect">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endParaRPr>
          </a:p>
        </p:txBody>
      </p:sp>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lvl1pPr>
              <a:defRPr sz="2400"/>
            </a:lvl1pPr>
            <a:lvl2pPr>
              <a:defRPr sz="2000"/>
            </a:lvl2pPr>
            <a:lvl3pPr>
              <a:defRPr sz="2000"/>
            </a:lvl3pPr>
            <a:lvl4pPr>
              <a:defRPr sz="2000"/>
            </a:lvl4pPr>
            <a:lvl5pPr>
              <a:defRPr sz="20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8"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pic>
        <p:nvPicPr>
          <p:cNvPr id="9" name="Image 8"/>
          <p:cNvPicPr/>
          <p:nvPr userDrawn="1"/>
        </p:nvPicPr>
        <p:blipFill>
          <a:blip r:embed="rId4" cstate="print"/>
          <a:srcRect l="13058" t="22353" r="63469" b="56064"/>
          <a:stretch>
            <a:fillRect/>
          </a:stretch>
        </p:blipFill>
        <p:spPr bwMode="auto">
          <a:xfrm>
            <a:off x="324491" y="6012872"/>
            <a:ext cx="1473136" cy="616528"/>
          </a:xfrm>
          <a:prstGeom prst="rect">
            <a:avLst/>
          </a:prstGeom>
          <a:noFill/>
          <a:ln w="9525">
            <a:noFill/>
            <a:miter lim="800000"/>
            <a:headEnd/>
            <a:tailEnd/>
          </a:ln>
        </p:spPr>
      </p:pic>
    </p:spTree>
    <p:extLst>
      <p:ext uri="{BB962C8B-B14F-4D97-AF65-F5344CB8AC3E}">
        <p14:creationId xmlns:p14="http://schemas.microsoft.com/office/powerpoint/2010/main" xmlns="" val="4045509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re et contenu">
    <p:spTree>
      <p:nvGrpSpPr>
        <p:cNvPr id="1" name=""/>
        <p:cNvGrpSpPr/>
        <p:nvPr/>
      </p:nvGrpSpPr>
      <p:grpSpPr>
        <a:xfrm>
          <a:off x="0" y="0"/>
          <a:ext cx="0" cy="0"/>
          <a:chOff x="0" y="0"/>
          <a:chExt cx="0" cy="0"/>
        </a:xfrm>
      </p:grpSpPr>
      <p:sp>
        <p:nvSpPr>
          <p:cNvPr id="4" name="Rectangle à coins arrondis 3"/>
          <p:cNvSpPr/>
          <p:nvPr userDrawn="1"/>
        </p:nvSpPr>
        <p:spPr bwMode="auto">
          <a:xfrm>
            <a:off x="67236" y="1479175"/>
            <a:ext cx="1963270" cy="5292000"/>
          </a:xfrm>
          <a:prstGeom prst="roundRect">
            <a:avLst>
              <a:gd name="adj" fmla="val 8448"/>
            </a:avLst>
          </a:prstGeom>
          <a:solidFill>
            <a:schemeClr val="bg1">
              <a:lumMod val="85000"/>
            </a:schemeClr>
          </a:solidFill>
          <a:ln w="9525" cap="flat" cmpd="sng" algn="ctr">
            <a:solidFill>
              <a:schemeClr val="bg1"/>
            </a:solid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cs typeface="+mn-cs"/>
            </a:endParaRPr>
          </a:p>
        </p:txBody>
      </p:sp>
      <p:sp>
        <p:nvSpPr>
          <p:cNvPr id="5" name="Rectangle à coins arrondis 4"/>
          <p:cNvSpPr/>
          <p:nvPr userDrawn="1"/>
        </p:nvSpPr>
        <p:spPr bwMode="auto">
          <a:xfrm>
            <a:off x="148871" y="5943600"/>
            <a:ext cx="1800000" cy="742387"/>
          </a:xfrm>
          <a:prstGeom prst="roundRect">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endParaRPr>
          </a:p>
        </p:txBody>
      </p:sp>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lvl1pPr>
              <a:defRPr sz="2400"/>
            </a:lvl1pPr>
            <a:lvl2pPr>
              <a:defRPr sz="2000"/>
            </a:lvl2pPr>
            <a:lvl3pPr>
              <a:defRPr sz="2000"/>
            </a:lvl3pPr>
            <a:lvl4pPr>
              <a:defRPr sz="2000"/>
            </a:lvl4pPr>
            <a:lvl5pPr>
              <a:defRPr sz="20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8"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pic>
        <p:nvPicPr>
          <p:cNvPr id="9" name="Image 8"/>
          <p:cNvPicPr/>
          <p:nvPr userDrawn="1"/>
        </p:nvPicPr>
        <p:blipFill>
          <a:blip r:embed="rId2" cstate="print"/>
          <a:srcRect l="13058" t="22353" r="63469" b="56064"/>
          <a:stretch>
            <a:fillRect/>
          </a:stretch>
        </p:blipFill>
        <p:spPr bwMode="auto">
          <a:xfrm>
            <a:off x="272536" y="6023262"/>
            <a:ext cx="1649782" cy="647701"/>
          </a:xfrm>
          <a:prstGeom prst="rect">
            <a:avLst/>
          </a:prstGeom>
          <a:noFill/>
          <a:ln w="9525">
            <a:noFill/>
            <a:miter lim="800000"/>
            <a:headEnd/>
            <a:tailEnd/>
          </a:ln>
        </p:spPr>
      </p:pic>
    </p:spTree>
    <p:extLst>
      <p:ext uri="{BB962C8B-B14F-4D97-AF65-F5344CB8AC3E}">
        <p14:creationId xmlns:p14="http://schemas.microsoft.com/office/powerpoint/2010/main" xmlns="" val="1906922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
        <p:nvSpPr>
          <p:cNvPr id="4"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3355265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2114550" y="1489075"/>
            <a:ext cx="3276600"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543550" y="1489075"/>
            <a:ext cx="3276600"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pied de page 4"/>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79940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u pied de page 6"/>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524988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pied de page 2"/>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3209009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jpe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cstate="print"/>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114550" y="1489075"/>
            <a:ext cx="7029450" cy="5059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1027" name="Rectangle 7"/>
          <p:cNvSpPr>
            <a:spLocks noGrp="1" noChangeArrowheads="1"/>
          </p:cNvSpPr>
          <p:nvPr>
            <p:ph type="title"/>
          </p:nvPr>
        </p:nvSpPr>
        <p:spPr bwMode="gray">
          <a:xfrm>
            <a:off x="0" y="0"/>
            <a:ext cx="9020175" cy="968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0" bIns="45720" numCol="1" anchor="ctr" anchorCtr="0" compatLnSpc="1">
            <a:prstTxWarp prst="textNoShape">
              <a:avLst/>
            </a:prstTxWarp>
          </a:bodyPr>
          <a:lstStyle/>
          <a:p>
            <a:pPr lvl="0"/>
            <a:endParaRPr lang="de-DE"/>
          </a:p>
        </p:txBody>
      </p:sp>
      <p:sp>
        <p:nvSpPr>
          <p:cNvPr id="110597" name="Rectangle 5"/>
          <p:cNvSpPr>
            <a:spLocks noChangeArrowheads="1"/>
          </p:cNvSpPr>
          <p:nvPr/>
        </p:nvSpPr>
        <p:spPr bwMode="gray">
          <a:xfrm>
            <a:off x="8172450" y="6575425"/>
            <a:ext cx="971550" cy="282575"/>
          </a:xfrm>
          <a:prstGeom prst="roundRect">
            <a:avLst/>
          </a:prstGeom>
          <a:solidFill>
            <a:schemeClr val="bg1"/>
          </a:solidFill>
          <a:ln w="9525">
            <a:noFill/>
            <a:miter lim="800000"/>
            <a:headEnd/>
            <a:tailEnd/>
          </a:ln>
          <a:effectLst/>
        </p:spPr>
        <p:txBody>
          <a:bodyPr/>
          <a:lstStyle/>
          <a:p>
            <a:pPr algn="ctr"/>
            <a:r>
              <a:rPr lang="de-DE" sz="1000" b="1"/>
              <a:t>Page </a:t>
            </a:r>
            <a:r>
              <a:rPr lang="de-DE" sz="1000" b="1">
                <a:sym typeface="Wingdings" charset="0"/>
              </a:rPr>
              <a:t></a:t>
            </a:r>
            <a:r>
              <a:rPr lang="de-DE" sz="1000" b="1"/>
              <a:t> </a:t>
            </a:r>
            <a:fld id="{C82124D2-446A-A944-BF31-428EFCEA3674}" type="slidenum">
              <a:rPr lang="de-DE" sz="1000" b="1"/>
              <a:pPr algn="ctr"/>
              <a:t>‹N°›</a:t>
            </a:fld>
            <a:endParaRPr lang="de-DE" sz="1000" b="1"/>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44"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Lst>
  <p:txStyles>
    <p:titleStyle>
      <a:lvl1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1pPr>
      <a:lvl2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2pPr>
      <a:lvl3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3pPr>
      <a:lvl4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4pPr>
      <a:lvl5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5pPr>
      <a:lvl6pPr marL="457200" algn="l" rtl="0" fontAlgn="base">
        <a:lnSpc>
          <a:spcPct val="90000"/>
        </a:lnSpc>
        <a:spcBef>
          <a:spcPct val="0"/>
        </a:spcBef>
        <a:spcAft>
          <a:spcPct val="0"/>
        </a:spcAft>
        <a:defRPr sz="2600" b="1">
          <a:solidFill>
            <a:schemeClr val="bg1"/>
          </a:solidFill>
          <a:latin typeface="Arial" charset="0"/>
          <a:cs typeface="Arial" charset="0"/>
        </a:defRPr>
      </a:lvl6pPr>
      <a:lvl7pPr marL="914400" algn="l" rtl="0" fontAlgn="base">
        <a:lnSpc>
          <a:spcPct val="90000"/>
        </a:lnSpc>
        <a:spcBef>
          <a:spcPct val="0"/>
        </a:spcBef>
        <a:spcAft>
          <a:spcPct val="0"/>
        </a:spcAft>
        <a:defRPr sz="2600" b="1">
          <a:solidFill>
            <a:schemeClr val="bg1"/>
          </a:solidFill>
          <a:latin typeface="Arial" charset="0"/>
          <a:cs typeface="Arial" charset="0"/>
        </a:defRPr>
      </a:lvl7pPr>
      <a:lvl8pPr marL="1371600" algn="l" rtl="0" fontAlgn="base">
        <a:lnSpc>
          <a:spcPct val="90000"/>
        </a:lnSpc>
        <a:spcBef>
          <a:spcPct val="0"/>
        </a:spcBef>
        <a:spcAft>
          <a:spcPct val="0"/>
        </a:spcAft>
        <a:defRPr sz="2600" b="1">
          <a:solidFill>
            <a:schemeClr val="bg1"/>
          </a:solidFill>
          <a:latin typeface="Arial" charset="0"/>
          <a:cs typeface="Arial" charset="0"/>
        </a:defRPr>
      </a:lvl8pPr>
      <a:lvl9pPr marL="1828800" algn="l" rtl="0" fontAlgn="base">
        <a:lnSpc>
          <a:spcPct val="90000"/>
        </a:lnSpc>
        <a:spcBef>
          <a:spcPct val="0"/>
        </a:spcBef>
        <a:spcAft>
          <a:spcPct val="0"/>
        </a:spcAft>
        <a:defRPr sz="2600" b="1">
          <a:solidFill>
            <a:schemeClr val="bg1"/>
          </a:solidFill>
          <a:latin typeface="Arial" charset="0"/>
          <a:cs typeface="Arial" charset="0"/>
        </a:defRPr>
      </a:lvl9pPr>
    </p:titleStyle>
    <p:bodyStyle>
      <a:lvl1pPr marL="180975" indent="-180975" algn="l" rtl="0" eaLnBrk="0" fontAlgn="base" hangingPunct="0">
        <a:spcBef>
          <a:spcPct val="0"/>
        </a:spcBef>
        <a:spcAft>
          <a:spcPct val="40000"/>
        </a:spcAft>
        <a:buFont typeface="Wingdings" charset="0"/>
        <a:buChar char="§"/>
        <a:defRPr sz="2000">
          <a:solidFill>
            <a:schemeClr val="tx1"/>
          </a:solidFill>
          <a:latin typeface="+mn-lt"/>
          <a:ea typeface="ＭＳ Ｐゴシック" charset="0"/>
          <a:cs typeface="+mn-cs"/>
        </a:defRPr>
      </a:lvl1pPr>
      <a:lvl2pPr marL="444500" indent="-261938" algn="l" rtl="0" eaLnBrk="0" fontAlgn="base" hangingPunct="0">
        <a:spcBef>
          <a:spcPct val="0"/>
        </a:spcBef>
        <a:spcAft>
          <a:spcPct val="40000"/>
        </a:spcAft>
        <a:buChar char="–"/>
        <a:defRPr sz="2800">
          <a:solidFill>
            <a:schemeClr val="tx1"/>
          </a:solidFill>
          <a:latin typeface="+mn-lt"/>
          <a:ea typeface="Arial" charset="0"/>
          <a:cs typeface="+mn-cs"/>
        </a:defRPr>
      </a:lvl2pPr>
      <a:lvl3pPr marL="720725" indent="-274638" algn="l" rtl="0" eaLnBrk="0" fontAlgn="base" hangingPunct="0">
        <a:spcBef>
          <a:spcPct val="0"/>
        </a:spcBef>
        <a:spcAft>
          <a:spcPct val="40000"/>
        </a:spcAft>
        <a:buChar char="•"/>
        <a:defRPr sz="2400">
          <a:solidFill>
            <a:schemeClr val="tx1"/>
          </a:solidFill>
          <a:latin typeface="+mn-lt"/>
          <a:ea typeface="Arial" charset="0"/>
          <a:cs typeface="+mn-cs"/>
        </a:defRPr>
      </a:lvl3pPr>
      <a:lvl4pPr marL="987425" indent="-265113" algn="l" rtl="0" eaLnBrk="0" fontAlgn="base" hangingPunct="0">
        <a:spcBef>
          <a:spcPct val="0"/>
        </a:spcBef>
        <a:spcAft>
          <a:spcPct val="40000"/>
        </a:spcAft>
        <a:buChar char="–"/>
        <a:defRPr sz="2000">
          <a:solidFill>
            <a:schemeClr val="tx1"/>
          </a:solidFill>
          <a:latin typeface="+mn-lt"/>
          <a:ea typeface="Arial" charset="0"/>
          <a:cs typeface="+mn-cs"/>
        </a:defRPr>
      </a:lvl4pPr>
      <a:lvl5pPr marL="1254125" indent="-265113" algn="l" rtl="0" eaLnBrk="0" fontAlgn="base" hangingPunct="0">
        <a:spcBef>
          <a:spcPct val="0"/>
        </a:spcBef>
        <a:spcAft>
          <a:spcPct val="40000"/>
        </a:spcAft>
        <a:buChar char="»"/>
        <a:defRPr sz="2000">
          <a:solidFill>
            <a:schemeClr val="tx1"/>
          </a:solidFill>
          <a:latin typeface="+mn-lt"/>
          <a:ea typeface="Arial" charset="0"/>
          <a:cs typeface="+mn-cs"/>
        </a:defRPr>
      </a:lvl5pPr>
      <a:lvl6pPr marL="1711325" indent="-265113" algn="l" rtl="0" fontAlgn="base">
        <a:spcBef>
          <a:spcPct val="0"/>
        </a:spcBef>
        <a:spcAft>
          <a:spcPct val="40000"/>
        </a:spcAft>
        <a:buChar char="»"/>
        <a:defRPr>
          <a:solidFill>
            <a:schemeClr val="tx1"/>
          </a:solidFill>
          <a:latin typeface="+mn-lt"/>
          <a:cs typeface="+mn-cs"/>
        </a:defRPr>
      </a:lvl6pPr>
      <a:lvl7pPr marL="2168525" indent="-265113" algn="l" rtl="0" fontAlgn="base">
        <a:spcBef>
          <a:spcPct val="0"/>
        </a:spcBef>
        <a:spcAft>
          <a:spcPct val="40000"/>
        </a:spcAft>
        <a:buChar char="»"/>
        <a:defRPr>
          <a:solidFill>
            <a:schemeClr val="tx1"/>
          </a:solidFill>
          <a:latin typeface="+mn-lt"/>
          <a:cs typeface="+mn-cs"/>
        </a:defRPr>
      </a:lvl7pPr>
      <a:lvl8pPr marL="2625725" indent="-265113" algn="l" rtl="0" fontAlgn="base">
        <a:spcBef>
          <a:spcPct val="0"/>
        </a:spcBef>
        <a:spcAft>
          <a:spcPct val="40000"/>
        </a:spcAft>
        <a:buChar char="»"/>
        <a:defRPr>
          <a:solidFill>
            <a:schemeClr val="tx1"/>
          </a:solidFill>
          <a:latin typeface="+mn-lt"/>
          <a:cs typeface="+mn-cs"/>
        </a:defRPr>
      </a:lvl8pPr>
      <a:lvl9pPr marL="3082925" indent="-265113" algn="l" rtl="0" fontAlgn="base">
        <a:spcBef>
          <a:spcPct val="0"/>
        </a:spcBef>
        <a:spcAft>
          <a:spcPct val="40000"/>
        </a:spcAft>
        <a:buChar char="»"/>
        <a:defRPr>
          <a:solidFill>
            <a:schemeClr val="tx1"/>
          </a:solidFill>
          <a:latin typeface="+mn-lt"/>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114550" y="1489075"/>
            <a:ext cx="7029450" cy="5059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1027" name="Rectangle 7"/>
          <p:cNvSpPr>
            <a:spLocks noGrp="1" noChangeArrowheads="1"/>
          </p:cNvSpPr>
          <p:nvPr>
            <p:ph type="title"/>
          </p:nvPr>
        </p:nvSpPr>
        <p:spPr bwMode="gray">
          <a:xfrm>
            <a:off x="0" y="0"/>
            <a:ext cx="9020175" cy="968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0" bIns="45720" numCol="1" anchor="ctr" anchorCtr="0" compatLnSpc="1">
            <a:prstTxWarp prst="textNoShape">
              <a:avLst/>
            </a:prstTxWarp>
          </a:bodyPr>
          <a:lstStyle/>
          <a:p>
            <a:pPr lvl="0"/>
            <a:endParaRPr lang="de-DE"/>
          </a:p>
        </p:txBody>
      </p:sp>
      <p:sp>
        <p:nvSpPr>
          <p:cNvPr id="110597" name="Rectangle 5"/>
          <p:cNvSpPr>
            <a:spLocks noChangeArrowheads="1"/>
          </p:cNvSpPr>
          <p:nvPr/>
        </p:nvSpPr>
        <p:spPr bwMode="gray">
          <a:xfrm>
            <a:off x="8172450" y="6575425"/>
            <a:ext cx="971550" cy="282575"/>
          </a:xfrm>
          <a:prstGeom prst="roundRect">
            <a:avLst/>
          </a:prstGeom>
          <a:solidFill>
            <a:schemeClr val="bg1"/>
          </a:solidFill>
          <a:ln w="9525">
            <a:noFill/>
            <a:miter lim="800000"/>
            <a:headEnd/>
            <a:tailEnd/>
          </a:ln>
          <a:effectLst/>
        </p:spPr>
        <p:txBody>
          <a:bodyPr/>
          <a:lstStyle/>
          <a:p>
            <a:pPr algn="ctr"/>
            <a:r>
              <a:rPr lang="de-DE" sz="1000" b="1"/>
              <a:t>Page </a:t>
            </a:r>
            <a:r>
              <a:rPr lang="de-DE" sz="1000" b="1">
                <a:sym typeface="Wingdings" charset="0"/>
              </a:rPr>
              <a:t></a:t>
            </a:r>
            <a:r>
              <a:rPr lang="de-DE" sz="1000" b="1"/>
              <a:t> </a:t>
            </a:r>
            <a:fld id="{C82124D2-446A-A944-BF31-428EFCEA3674}" type="slidenum">
              <a:rPr lang="de-DE" sz="1000" b="1"/>
              <a:pPr algn="ctr"/>
              <a:t>‹N°›</a:t>
            </a:fld>
            <a:endParaRPr lang="de-DE" sz="1000" b="1"/>
          </a:p>
        </p:txBody>
      </p:sp>
    </p:spTree>
    <p:extLst>
      <p:ext uri="{BB962C8B-B14F-4D97-AF65-F5344CB8AC3E}">
        <p14:creationId xmlns:p14="http://schemas.microsoft.com/office/powerpoint/2010/main" xmlns="" val="1437243591"/>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59"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Lst>
  <p:txStyles>
    <p:titleStyle>
      <a:lvl1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1pPr>
      <a:lvl2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2pPr>
      <a:lvl3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3pPr>
      <a:lvl4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4pPr>
      <a:lvl5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5pPr>
      <a:lvl6pPr marL="457200" algn="l" rtl="0" fontAlgn="base">
        <a:lnSpc>
          <a:spcPct val="90000"/>
        </a:lnSpc>
        <a:spcBef>
          <a:spcPct val="0"/>
        </a:spcBef>
        <a:spcAft>
          <a:spcPct val="0"/>
        </a:spcAft>
        <a:defRPr sz="2600" b="1">
          <a:solidFill>
            <a:schemeClr val="bg1"/>
          </a:solidFill>
          <a:latin typeface="Arial" charset="0"/>
          <a:cs typeface="Arial" charset="0"/>
        </a:defRPr>
      </a:lvl6pPr>
      <a:lvl7pPr marL="914400" algn="l" rtl="0" fontAlgn="base">
        <a:lnSpc>
          <a:spcPct val="90000"/>
        </a:lnSpc>
        <a:spcBef>
          <a:spcPct val="0"/>
        </a:spcBef>
        <a:spcAft>
          <a:spcPct val="0"/>
        </a:spcAft>
        <a:defRPr sz="2600" b="1">
          <a:solidFill>
            <a:schemeClr val="bg1"/>
          </a:solidFill>
          <a:latin typeface="Arial" charset="0"/>
          <a:cs typeface="Arial" charset="0"/>
        </a:defRPr>
      </a:lvl7pPr>
      <a:lvl8pPr marL="1371600" algn="l" rtl="0" fontAlgn="base">
        <a:lnSpc>
          <a:spcPct val="90000"/>
        </a:lnSpc>
        <a:spcBef>
          <a:spcPct val="0"/>
        </a:spcBef>
        <a:spcAft>
          <a:spcPct val="0"/>
        </a:spcAft>
        <a:defRPr sz="2600" b="1">
          <a:solidFill>
            <a:schemeClr val="bg1"/>
          </a:solidFill>
          <a:latin typeface="Arial" charset="0"/>
          <a:cs typeface="Arial" charset="0"/>
        </a:defRPr>
      </a:lvl8pPr>
      <a:lvl9pPr marL="1828800" algn="l" rtl="0" fontAlgn="base">
        <a:lnSpc>
          <a:spcPct val="90000"/>
        </a:lnSpc>
        <a:spcBef>
          <a:spcPct val="0"/>
        </a:spcBef>
        <a:spcAft>
          <a:spcPct val="0"/>
        </a:spcAft>
        <a:defRPr sz="2600" b="1">
          <a:solidFill>
            <a:schemeClr val="bg1"/>
          </a:solidFill>
          <a:latin typeface="Arial" charset="0"/>
          <a:cs typeface="Arial" charset="0"/>
        </a:defRPr>
      </a:lvl9pPr>
    </p:titleStyle>
    <p:bodyStyle>
      <a:lvl1pPr marL="180975" indent="-180975" algn="l" rtl="0" eaLnBrk="0" fontAlgn="base" hangingPunct="0">
        <a:spcBef>
          <a:spcPct val="0"/>
        </a:spcBef>
        <a:spcAft>
          <a:spcPct val="40000"/>
        </a:spcAft>
        <a:buFont typeface="Wingdings" charset="0"/>
        <a:buChar char="§"/>
        <a:defRPr sz="2000">
          <a:solidFill>
            <a:schemeClr val="tx1"/>
          </a:solidFill>
          <a:latin typeface="+mn-lt"/>
          <a:ea typeface="ＭＳ Ｐゴシック" charset="0"/>
          <a:cs typeface="+mn-cs"/>
        </a:defRPr>
      </a:lvl1pPr>
      <a:lvl2pPr marL="444500" indent="-261938" algn="l" rtl="0" eaLnBrk="0" fontAlgn="base" hangingPunct="0">
        <a:spcBef>
          <a:spcPct val="0"/>
        </a:spcBef>
        <a:spcAft>
          <a:spcPct val="40000"/>
        </a:spcAft>
        <a:buChar char="–"/>
        <a:defRPr sz="2800">
          <a:solidFill>
            <a:schemeClr val="tx1"/>
          </a:solidFill>
          <a:latin typeface="+mn-lt"/>
          <a:ea typeface="Arial" charset="0"/>
          <a:cs typeface="+mn-cs"/>
        </a:defRPr>
      </a:lvl2pPr>
      <a:lvl3pPr marL="720725" indent="-274638" algn="l" rtl="0" eaLnBrk="0" fontAlgn="base" hangingPunct="0">
        <a:spcBef>
          <a:spcPct val="0"/>
        </a:spcBef>
        <a:spcAft>
          <a:spcPct val="40000"/>
        </a:spcAft>
        <a:buChar char="•"/>
        <a:defRPr sz="2400">
          <a:solidFill>
            <a:schemeClr val="tx1"/>
          </a:solidFill>
          <a:latin typeface="+mn-lt"/>
          <a:ea typeface="Arial" charset="0"/>
          <a:cs typeface="+mn-cs"/>
        </a:defRPr>
      </a:lvl3pPr>
      <a:lvl4pPr marL="987425" indent="-265113" algn="l" rtl="0" eaLnBrk="0" fontAlgn="base" hangingPunct="0">
        <a:spcBef>
          <a:spcPct val="0"/>
        </a:spcBef>
        <a:spcAft>
          <a:spcPct val="40000"/>
        </a:spcAft>
        <a:buChar char="–"/>
        <a:defRPr sz="2000">
          <a:solidFill>
            <a:schemeClr val="tx1"/>
          </a:solidFill>
          <a:latin typeface="+mn-lt"/>
          <a:ea typeface="Arial" charset="0"/>
          <a:cs typeface="+mn-cs"/>
        </a:defRPr>
      </a:lvl4pPr>
      <a:lvl5pPr marL="1254125" indent="-265113" algn="l" rtl="0" eaLnBrk="0" fontAlgn="base" hangingPunct="0">
        <a:spcBef>
          <a:spcPct val="0"/>
        </a:spcBef>
        <a:spcAft>
          <a:spcPct val="40000"/>
        </a:spcAft>
        <a:buChar char="»"/>
        <a:defRPr sz="2000">
          <a:solidFill>
            <a:schemeClr val="tx1"/>
          </a:solidFill>
          <a:latin typeface="+mn-lt"/>
          <a:ea typeface="Arial" charset="0"/>
          <a:cs typeface="+mn-cs"/>
        </a:defRPr>
      </a:lvl5pPr>
      <a:lvl6pPr marL="1711325" indent="-265113" algn="l" rtl="0" fontAlgn="base">
        <a:spcBef>
          <a:spcPct val="0"/>
        </a:spcBef>
        <a:spcAft>
          <a:spcPct val="40000"/>
        </a:spcAft>
        <a:buChar char="»"/>
        <a:defRPr>
          <a:solidFill>
            <a:schemeClr val="tx1"/>
          </a:solidFill>
          <a:latin typeface="+mn-lt"/>
          <a:cs typeface="+mn-cs"/>
        </a:defRPr>
      </a:lvl6pPr>
      <a:lvl7pPr marL="2168525" indent="-265113" algn="l" rtl="0" fontAlgn="base">
        <a:spcBef>
          <a:spcPct val="0"/>
        </a:spcBef>
        <a:spcAft>
          <a:spcPct val="40000"/>
        </a:spcAft>
        <a:buChar char="»"/>
        <a:defRPr>
          <a:solidFill>
            <a:schemeClr val="tx1"/>
          </a:solidFill>
          <a:latin typeface="+mn-lt"/>
          <a:cs typeface="+mn-cs"/>
        </a:defRPr>
      </a:lvl7pPr>
      <a:lvl8pPr marL="2625725" indent="-265113" algn="l" rtl="0" fontAlgn="base">
        <a:spcBef>
          <a:spcPct val="0"/>
        </a:spcBef>
        <a:spcAft>
          <a:spcPct val="40000"/>
        </a:spcAft>
        <a:buChar char="»"/>
        <a:defRPr>
          <a:solidFill>
            <a:schemeClr val="tx1"/>
          </a:solidFill>
          <a:latin typeface="+mn-lt"/>
          <a:cs typeface="+mn-cs"/>
        </a:defRPr>
      </a:lvl8pPr>
      <a:lvl9pPr marL="3082925" indent="-265113" algn="l" rtl="0" fontAlgn="base">
        <a:spcBef>
          <a:spcPct val="0"/>
        </a:spcBef>
        <a:spcAft>
          <a:spcPct val="40000"/>
        </a:spcAft>
        <a:buChar char="»"/>
        <a:defRPr>
          <a:solidFill>
            <a:schemeClr val="tx1"/>
          </a:solidFill>
          <a:latin typeface="+mn-lt"/>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a:xfrm>
            <a:off x="0" y="4835045"/>
            <a:ext cx="9009530" cy="1202499"/>
          </a:xfrm>
        </p:spPr>
        <p:txBody>
          <a:bodyPr/>
          <a:lstStyle/>
          <a:p>
            <a:pPr algn="ctr">
              <a:lnSpc>
                <a:spcPts val="3200"/>
              </a:lnSpc>
            </a:pPr>
            <a:r>
              <a:rPr lang="en-CA" dirty="0" smtClean="0"/>
              <a:t>CHAPITRE 10: La motivation</a:t>
            </a:r>
            <a:r>
              <a:rPr lang="en-CA" dirty="0" smtClean="0">
                <a:solidFill>
                  <a:schemeClr val="bg1"/>
                </a:solidFill>
              </a:rPr>
              <a:t/>
            </a:r>
            <a:br>
              <a:rPr lang="en-CA" dirty="0" smtClean="0">
                <a:solidFill>
                  <a:schemeClr val="bg1"/>
                </a:solidFill>
              </a:rPr>
            </a:br>
            <a:endParaRPr lang="fr-FR" i="1" dirty="0">
              <a:solidFill>
                <a:schemeClr val="bg1"/>
              </a:solidFill>
            </a:endParaRPr>
          </a:p>
        </p:txBody>
      </p:sp>
      <p:sp>
        <p:nvSpPr>
          <p:cNvPr id="6" name="Sous-titre 5"/>
          <p:cNvSpPr>
            <a:spLocks noGrp="1"/>
          </p:cNvSpPr>
          <p:nvPr>
            <p:ph type="subTitle" idx="1"/>
          </p:nvPr>
        </p:nvSpPr>
        <p:spPr>
          <a:xfrm>
            <a:off x="2517730" y="3594971"/>
            <a:ext cx="3569918" cy="588723"/>
          </a:xfrm>
        </p:spPr>
        <p:txBody>
          <a:bodyPr/>
          <a:lstStyle/>
          <a:p>
            <a:pPr algn="ctr"/>
            <a:r>
              <a:rPr lang="fr-FR" sz="1800" cap="none" dirty="0" smtClean="0">
                <a:solidFill>
                  <a:schemeClr val="bg2"/>
                </a:solidFill>
              </a:rPr>
              <a:t> </a:t>
            </a:r>
          </a:p>
          <a:p>
            <a:pPr algn="ctr"/>
            <a:r>
              <a:rPr lang="fr-FR" b="1" dirty="0" smtClean="0">
                <a:solidFill>
                  <a:schemeClr val="bg2"/>
                </a:solidFill>
                <a:effectLst>
                  <a:outerShdw blurRad="50800" dist="38100" dir="2700000" algn="tl" rotWithShape="0">
                    <a:prstClr val="black">
                      <a:alpha val="40000"/>
                    </a:prstClr>
                  </a:outerShdw>
                </a:effectLst>
              </a:rPr>
              <a:t> </a:t>
            </a:r>
            <a:r>
              <a:rPr lang="fr-FR" sz="1800" b="1" dirty="0" smtClean="0">
                <a:effectLst>
                  <a:outerShdw blurRad="50800" dist="38100" dir="2700000" algn="tl" rotWithShape="0">
                    <a:prstClr val="black">
                      <a:alpha val="40000"/>
                    </a:prstClr>
                  </a:outerShdw>
                </a:effectLst>
              </a:rPr>
              <a:t>Professeur :Dr </a:t>
            </a:r>
            <a:r>
              <a:rPr lang="fr-FR" sz="1800" b="1" dirty="0" err="1" smtClean="0">
                <a:effectLst>
                  <a:outerShdw blurRad="50800" dist="38100" dir="2700000" algn="tl" rotWithShape="0">
                    <a:prstClr val="black">
                      <a:alpha val="40000"/>
                    </a:prstClr>
                  </a:outerShdw>
                </a:effectLst>
              </a:rPr>
              <a:t>Séli</a:t>
            </a:r>
            <a:r>
              <a:rPr lang="fr-FR" sz="1800" b="1" dirty="0" smtClean="0">
                <a:effectLst>
                  <a:outerShdw blurRad="50800" dist="38100" dir="2700000" algn="tl" rotWithShape="0">
                    <a:prstClr val="black">
                      <a:alpha val="40000"/>
                    </a:prstClr>
                  </a:outerShdw>
                </a:effectLst>
              </a:rPr>
              <a:t> APEDOME</a:t>
            </a:r>
          </a:p>
          <a:p>
            <a:pPr algn="ctr"/>
            <a:endParaRPr lang="fr-FR" dirty="0">
              <a:solidFill>
                <a:schemeClr val="bg1"/>
              </a:solidFill>
            </a:endParaRPr>
          </a:p>
        </p:txBody>
      </p:sp>
      <p:sp>
        <p:nvSpPr>
          <p:cNvPr id="8" name="Rectangle 7"/>
          <p:cNvSpPr/>
          <p:nvPr/>
        </p:nvSpPr>
        <p:spPr>
          <a:xfrm>
            <a:off x="2535291" y="2319819"/>
            <a:ext cx="2901005" cy="755795"/>
          </a:xfrm>
          <a:prstGeom prst="rect">
            <a:avLst/>
          </a:prstGeom>
        </p:spPr>
        <p:txBody>
          <a:bodyPr>
            <a:prstTxWarp prst="textCanUp">
              <a:avLst>
                <a:gd name="adj" fmla="val 91037"/>
              </a:avLst>
            </a:prstTxWarp>
            <a:spAutoFit/>
          </a:bodyPr>
          <a:lstStyle/>
          <a:p>
            <a:pPr algn="ctr"/>
            <a:r>
              <a:rPr lang="fr-FR" sz="3200" i="1" kern="0" smtClean="0">
                <a:solidFill>
                  <a:schemeClr val="bg1"/>
                </a:solidFill>
                <a:effectLst>
                  <a:innerShdw blurRad="63500" dist="50800" dir="13500000">
                    <a:prstClr val="black">
                      <a:alpha val="50000"/>
                    </a:prstClr>
                  </a:innerShdw>
                </a:effectLst>
                <a:latin typeface="+mn-lt"/>
                <a:cs typeface="Calibri"/>
              </a:rPr>
              <a:t>Automne </a:t>
            </a:r>
            <a:r>
              <a:rPr lang="fr-FR" sz="3200" i="1" kern="0" smtClean="0">
                <a:solidFill>
                  <a:schemeClr val="bg1"/>
                </a:solidFill>
                <a:effectLst>
                  <a:innerShdw blurRad="63500" dist="50800" dir="13500000">
                    <a:prstClr val="black">
                      <a:alpha val="50000"/>
                    </a:prstClr>
                  </a:innerShdw>
                </a:effectLst>
                <a:latin typeface="+mn-lt"/>
                <a:cs typeface="Calibri"/>
              </a:rPr>
              <a:t>2019</a:t>
            </a:r>
            <a:endParaRPr lang="fr-FR" dirty="0">
              <a:solidFill>
                <a:schemeClr val="bg1"/>
              </a:solidFill>
              <a:effectLst>
                <a:innerShdw blurRad="63500" dist="50800" dir="13500000">
                  <a:prstClr val="black">
                    <a:alpha val="50000"/>
                  </a:prstClr>
                </a:innerShdw>
              </a:effectLst>
              <a:latin typeface="+mn-lt"/>
            </a:endParaRPr>
          </a:p>
        </p:txBody>
      </p:sp>
      <p:sp>
        <p:nvSpPr>
          <p:cNvPr id="7" name="Titre 4"/>
          <p:cNvSpPr txBox="1">
            <a:spLocks/>
          </p:cNvSpPr>
          <p:nvPr/>
        </p:nvSpPr>
        <p:spPr bwMode="gray">
          <a:xfrm>
            <a:off x="0" y="300624"/>
            <a:ext cx="9009530" cy="1202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0" bIns="45720" numCol="1" anchor="t" anchorCtr="0" compatLnSpc="1">
            <a:prstTxWarp prst="textNoShape">
              <a:avLst/>
            </a:prstTxWarp>
          </a:bodyPr>
          <a:lstStyle/>
          <a:p>
            <a:pPr marL="0" marR="0" lvl="0" indent="0" algn="ctr" defTabSz="914400" rtl="0" eaLnBrk="0" fontAlgn="base" latinLnBrk="0" hangingPunct="0">
              <a:lnSpc>
                <a:spcPts val="3200"/>
              </a:lnSpc>
              <a:spcBef>
                <a:spcPct val="0"/>
              </a:spcBef>
              <a:spcAft>
                <a:spcPct val="0"/>
              </a:spcAft>
              <a:buClrTx/>
              <a:buSzTx/>
              <a:buFontTx/>
              <a:buNone/>
              <a:tabLst/>
              <a:defRPr/>
            </a:pPr>
            <a:r>
              <a:rPr kumimoji="0" lang="en-CA" sz="3200" b="1" i="0" u="none" strike="noStrike" kern="0" cap="none" spc="0" normalizeH="0" baseline="0" noProof="0" dirty="0" smtClean="0">
                <a:ln>
                  <a:noFill/>
                </a:ln>
                <a:solidFill>
                  <a:schemeClr val="bg1"/>
                </a:solidFill>
                <a:effectLst/>
                <a:uLnTx/>
                <a:uFillTx/>
                <a:latin typeface="Arial Narrow" pitchFamily="34" charset="0"/>
                <a:ea typeface="ＭＳ Ｐゴシック" charset="0"/>
                <a:cs typeface="Tahoma" pitchFamily="34" charset="0"/>
              </a:rPr>
              <a:t>INTRODUCTION</a:t>
            </a:r>
            <a:r>
              <a:rPr kumimoji="0" lang="en-CA" sz="3200" b="1" i="0" u="none" strike="noStrike" kern="0" cap="none" spc="0" normalizeH="0" noProof="0" dirty="0" smtClean="0">
                <a:ln>
                  <a:noFill/>
                </a:ln>
                <a:solidFill>
                  <a:schemeClr val="bg1"/>
                </a:solidFill>
                <a:effectLst/>
                <a:uLnTx/>
                <a:uFillTx/>
                <a:latin typeface="Arial Narrow" pitchFamily="34" charset="0"/>
                <a:ea typeface="ＭＳ Ｐゴシック" charset="0"/>
                <a:cs typeface="Tahoma" pitchFamily="34" charset="0"/>
              </a:rPr>
              <a:t> A LA GESTION DES AFFAIRES</a:t>
            </a:r>
            <a:r>
              <a:rPr kumimoji="0" lang="en-CA" sz="3200" b="1" i="0" u="none" strike="noStrike" kern="0" cap="none" spc="0" normalizeH="0" baseline="0" noProof="0" dirty="0" smtClean="0">
                <a:ln>
                  <a:noFill/>
                </a:ln>
                <a:solidFill>
                  <a:schemeClr val="bg1"/>
                </a:solidFill>
                <a:effectLst/>
                <a:uLnTx/>
                <a:uFillTx/>
                <a:latin typeface="Arial Narrow" pitchFamily="34" charset="0"/>
                <a:ea typeface="ＭＳ Ｐゴシック" charset="0"/>
                <a:cs typeface="Tahoma" pitchFamily="34" charset="0"/>
              </a:rPr>
              <a:t/>
            </a:r>
            <a:br>
              <a:rPr kumimoji="0" lang="en-CA" sz="3200" b="1" i="0" u="none" strike="noStrike" kern="0" cap="none" spc="0" normalizeH="0" baseline="0" noProof="0" dirty="0" smtClean="0">
                <a:ln>
                  <a:noFill/>
                </a:ln>
                <a:solidFill>
                  <a:schemeClr val="bg1"/>
                </a:solidFill>
                <a:effectLst/>
                <a:uLnTx/>
                <a:uFillTx/>
                <a:latin typeface="Arial Narrow" pitchFamily="34" charset="0"/>
                <a:ea typeface="ＭＳ Ｐゴシック" charset="0"/>
                <a:cs typeface="Tahoma" pitchFamily="34" charset="0"/>
              </a:rPr>
            </a:br>
            <a:r>
              <a:rPr kumimoji="0" lang="en-CA" sz="3200" b="1" i="0" u="none" strike="noStrike" kern="0" cap="none" spc="0" normalizeH="0" baseline="0" noProof="0" dirty="0" smtClean="0">
                <a:ln>
                  <a:noFill/>
                </a:ln>
                <a:solidFill>
                  <a:schemeClr val="bg1"/>
                </a:solidFill>
                <a:effectLst/>
                <a:uLnTx/>
                <a:uFillTx/>
                <a:latin typeface="Arial Narrow" pitchFamily="34" charset="0"/>
                <a:ea typeface="ＭＳ Ｐゴシック" charset="0"/>
                <a:cs typeface="Tahoma" pitchFamily="34" charset="0"/>
              </a:rPr>
              <a:t>ADM1700 </a:t>
            </a:r>
            <a:r>
              <a:rPr lang="en-CA" sz="3200" b="1" kern="0" dirty="0" smtClean="0">
                <a:solidFill>
                  <a:schemeClr val="bg1"/>
                </a:solidFill>
                <a:latin typeface="Arial Narrow" pitchFamily="34" charset="0"/>
                <a:cs typeface="Tahoma" pitchFamily="34" charset="0"/>
              </a:rPr>
              <a:t>A</a:t>
            </a:r>
            <a:r>
              <a:rPr kumimoji="0" lang="fr-FR" sz="3200" b="1" i="1" u="none" strike="noStrike" kern="0" cap="none" spc="0" normalizeH="0" baseline="0" noProof="0" dirty="0" smtClean="0">
                <a:ln>
                  <a:noFill/>
                </a:ln>
                <a:solidFill>
                  <a:schemeClr val="bg1"/>
                </a:solidFill>
                <a:effectLst/>
                <a:uLnTx/>
                <a:uFillTx/>
                <a:latin typeface="Arial Narrow" pitchFamily="34" charset="0"/>
                <a:ea typeface="ＭＳ Ｐゴシック" charset="0"/>
                <a:cs typeface="Tahoma" pitchFamily="34" charset="0"/>
              </a:rPr>
              <a:t/>
            </a:r>
            <a:br>
              <a:rPr kumimoji="0" lang="fr-FR" sz="3200" b="1" i="1" u="none" strike="noStrike" kern="0" cap="none" spc="0" normalizeH="0" baseline="0" noProof="0" dirty="0" smtClean="0">
                <a:ln>
                  <a:noFill/>
                </a:ln>
                <a:solidFill>
                  <a:schemeClr val="bg1"/>
                </a:solidFill>
                <a:effectLst/>
                <a:uLnTx/>
                <a:uFillTx/>
                <a:latin typeface="Arial Narrow" pitchFamily="34" charset="0"/>
                <a:ea typeface="ＭＳ Ｐゴシック" charset="0"/>
                <a:cs typeface="Tahoma" pitchFamily="34" charset="0"/>
              </a:rPr>
            </a:br>
            <a:endParaRPr kumimoji="0" lang="fr-FR" sz="3200" b="1" i="1" u="none" strike="noStrike" kern="0" cap="none" spc="0" normalizeH="0" baseline="0" noProof="0" dirty="0">
              <a:ln>
                <a:noFill/>
              </a:ln>
              <a:solidFill>
                <a:schemeClr val="bg1"/>
              </a:solidFill>
              <a:effectLst/>
              <a:uLnTx/>
              <a:uFillTx/>
              <a:latin typeface="Arial Narrow" pitchFamily="34" charset="0"/>
              <a:ea typeface="ＭＳ Ｐゴシック" charset="0"/>
              <a:cs typeface="Tahoma"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théories de la motivation axées sur le contenu (les théories des besoins)</a:t>
            </a:r>
            <a:endParaRPr lang="fr-FR" dirty="0"/>
          </a:p>
        </p:txBody>
      </p:sp>
      <p:sp>
        <p:nvSpPr>
          <p:cNvPr id="3" name="ZoneTexte 2"/>
          <p:cNvSpPr txBox="1"/>
          <p:nvPr/>
        </p:nvSpPr>
        <p:spPr>
          <a:xfrm>
            <a:off x="1891431" y="1290181"/>
            <a:ext cx="6100174" cy="369332"/>
          </a:xfrm>
          <a:prstGeom prst="rect">
            <a:avLst/>
          </a:prstGeom>
          <a:noFill/>
        </p:spPr>
        <p:txBody>
          <a:bodyPr wrap="square" rtlCol="0">
            <a:spAutoFit/>
          </a:bodyPr>
          <a:lstStyle/>
          <a:p>
            <a:r>
              <a:rPr lang="fr-FR" sz="1800" dirty="0" smtClean="0"/>
              <a:t>Elles tentent de répondre à la  question suivante:</a:t>
            </a:r>
            <a:endParaRPr lang="fr-FR" sz="1800" dirty="0"/>
          </a:p>
        </p:txBody>
      </p:sp>
      <p:sp>
        <p:nvSpPr>
          <p:cNvPr id="4" name="ZoneTexte 3"/>
          <p:cNvSpPr txBox="1"/>
          <p:nvPr/>
        </p:nvSpPr>
        <p:spPr>
          <a:xfrm>
            <a:off x="2016689" y="2192055"/>
            <a:ext cx="3933173" cy="646331"/>
          </a:xfrm>
          <a:prstGeom prst="rect">
            <a:avLst/>
          </a:prstGeom>
          <a:noFill/>
        </p:spPr>
        <p:txBody>
          <a:bodyPr wrap="square" rtlCol="0">
            <a:spAutoFit/>
          </a:bodyPr>
          <a:lstStyle/>
          <a:p>
            <a:r>
              <a:rPr lang="fr-FR" sz="1800" dirty="0" smtClean="0"/>
              <a:t>Qu’est ce qui motive un individu à agir d’une certaine manière?</a:t>
            </a:r>
            <a:endParaRPr lang="fr-FR" sz="1800" dirty="0"/>
          </a:p>
        </p:txBody>
      </p:sp>
      <p:sp>
        <p:nvSpPr>
          <p:cNvPr id="5" name="ZoneTexte 4"/>
          <p:cNvSpPr txBox="1"/>
          <p:nvPr/>
        </p:nvSpPr>
        <p:spPr>
          <a:xfrm>
            <a:off x="2041743" y="3294345"/>
            <a:ext cx="3657599" cy="1754326"/>
          </a:xfrm>
          <a:prstGeom prst="rect">
            <a:avLst/>
          </a:prstGeom>
          <a:noFill/>
        </p:spPr>
        <p:txBody>
          <a:bodyPr wrap="square" rtlCol="0">
            <a:spAutoFit/>
          </a:bodyPr>
          <a:lstStyle/>
          <a:p>
            <a:r>
              <a:rPr lang="fr-FR" sz="1800" dirty="0" smtClean="0"/>
              <a:t>Elles mettent l’accent:</a:t>
            </a:r>
          </a:p>
          <a:p>
            <a:pPr>
              <a:buFont typeface="Wingdings" pitchFamily="2" charset="2"/>
              <a:buChar char="q"/>
            </a:pPr>
            <a:r>
              <a:rPr lang="fr-FR" sz="1800" dirty="0" smtClean="0"/>
              <a:t> sur la compréhension des besoins, des désirs, et des motifs fondamentaux qui déterminent les individus à accomplir une tâche donnée </a:t>
            </a:r>
            <a:endParaRPr lang="fr-FR" sz="1800" dirty="0"/>
          </a:p>
        </p:txBody>
      </p:sp>
      <p:pic>
        <p:nvPicPr>
          <p:cNvPr id="5122" name="Picture 2"/>
          <p:cNvPicPr>
            <a:picLocks noChangeAspect="1" noChangeArrowheads="1"/>
          </p:cNvPicPr>
          <p:nvPr/>
        </p:nvPicPr>
        <p:blipFill>
          <a:blip r:embed="rId2" cstate="print"/>
          <a:srcRect l="24930" t="21033" r="44931" b="14374"/>
          <a:stretch>
            <a:fillRect/>
          </a:stretch>
        </p:blipFill>
        <p:spPr bwMode="auto">
          <a:xfrm>
            <a:off x="6070395" y="1991638"/>
            <a:ext cx="2597616" cy="3131507"/>
          </a:xfrm>
          <a:prstGeom prst="rect">
            <a:avLst/>
          </a:prstGeom>
          <a:noFill/>
          <a:ln w="9525">
            <a:noFill/>
            <a:miter lim="800000"/>
            <a:headEnd/>
            <a:tailEnd/>
          </a:ln>
        </p:spPr>
      </p:pic>
      <p:sp>
        <p:nvSpPr>
          <p:cNvPr id="7" name="ZoneTexte 6"/>
          <p:cNvSpPr txBox="1"/>
          <p:nvPr/>
        </p:nvSpPr>
        <p:spPr>
          <a:xfrm>
            <a:off x="1841327" y="5649238"/>
            <a:ext cx="6388273" cy="646331"/>
          </a:xfrm>
          <a:prstGeom prst="rect">
            <a:avLst/>
          </a:prstGeom>
          <a:noFill/>
        </p:spPr>
        <p:txBody>
          <a:bodyPr wrap="square" rtlCol="0">
            <a:spAutoFit/>
          </a:bodyPr>
          <a:lstStyle/>
          <a:p>
            <a:pPr>
              <a:buFont typeface="Wingdings" pitchFamily="2" charset="2"/>
              <a:buChar char="q"/>
            </a:pPr>
            <a:r>
              <a:rPr lang="fr-FR" sz="1800" dirty="0" smtClean="0"/>
              <a:t>sur des mesures que peuvent prendre les gestionnaires pour récompenser les employés.</a:t>
            </a:r>
            <a:endParaRPr lang="fr-FR" sz="1800" dirty="0"/>
          </a:p>
        </p:txBody>
      </p:sp>
      <p:sp>
        <p:nvSpPr>
          <p:cNvPr id="8" name="Flèche vers la droite 6"/>
          <p:cNvSpPr/>
          <p:nvPr/>
        </p:nvSpPr>
        <p:spPr bwMode="auto">
          <a:xfrm>
            <a:off x="338202" y="2830436"/>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9" name="Espace réservé du contenu 1"/>
          <p:cNvSpPr>
            <a:spLocks noGrp="1"/>
          </p:cNvSpPr>
          <p:nvPr>
            <p:ph idx="11"/>
          </p:nvPr>
        </p:nvSpPr>
        <p:spPr>
          <a:xfrm>
            <a:off x="150312" y="1465545"/>
            <a:ext cx="1766169"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chemeClr val="tx1"/>
                </a:solidFill>
                <a:latin typeface="Arial" charset="0"/>
                <a:cs typeface="Arial" charset="0"/>
              </a:rPr>
              <a:t>La motivation et la</a:t>
            </a:r>
          </a:p>
          <a:p>
            <a:pPr marL="514350" indent="-514350" eaLnBrk="1" hangingPunct="1">
              <a:lnSpc>
                <a:spcPct val="120000"/>
              </a:lnSpc>
              <a:buNone/>
            </a:pPr>
            <a:r>
              <a:rPr lang="fr-FR" dirty="0" smtClean="0">
                <a:solidFill>
                  <a:schemeClr val="tx1"/>
                </a:solidFill>
                <a:latin typeface="Arial" charset="0"/>
                <a:cs typeface="Arial" charset="0"/>
              </a:rPr>
              <a:t>Productivité</a:t>
            </a:r>
          </a:p>
          <a:p>
            <a:pPr lvl="1">
              <a:lnSpc>
                <a:spcPct val="120000"/>
              </a:lnSpc>
              <a:spcAft>
                <a:spcPts val="200"/>
              </a:spcAft>
              <a:defRPr/>
            </a:pPr>
            <a:endParaRPr lang="fr-FR" dirty="0" smtClean="0"/>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contenu</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processus</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Font typeface="+mj-lt"/>
              <a:buAutoNum type="arabicPeriod"/>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du</a:t>
            </a:r>
          </a:p>
          <a:p>
            <a:pPr marL="514350" indent="-514350" eaLnBrk="1" hangingPunct="1">
              <a:lnSpc>
                <a:spcPct val="120000"/>
              </a:lnSpc>
              <a:buNone/>
            </a:pPr>
            <a:r>
              <a:rPr lang="fr-FR" dirty="0" smtClean="0">
                <a:solidFill>
                  <a:schemeClr val="tx1"/>
                </a:solidFill>
                <a:latin typeface="Arial" charset="0"/>
                <a:cs typeface="Arial" charset="0"/>
              </a:rPr>
              <a:t>Renforcement et de </a:t>
            </a:r>
          </a:p>
          <a:p>
            <a:pPr marL="514350" indent="-514350" eaLnBrk="1" hangingPunct="1">
              <a:lnSpc>
                <a:spcPct val="120000"/>
              </a:lnSpc>
              <a:buNone/>
            </a:pPr>
            <a:r>
              <a:rPr lang="fr-FR" dirty="0" smtClean="0">
                <a:solidFill>
                  <a:schemeClr val="tx1"/>
                </a:solidFill>
                <a:latin typeface="Arial" charset="0"/>
                <a:cs typeface="Arial" charset="0"/>
              </a:rPr>
              <a:t>l’apprentissage social</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La stratégie de </a:t>
            </a:r>
          </a:p>
          <a:p>
            <a:pPr marL="514350" indent="-514350" eaLnBrk="1" hangingPunct="1">
              <a:lnSpc>
                <a:spcPct val="120000"/>
              </a:lnSpc>
              <a:buNone/>
            </a:pPr>
            <a:r>
              <a:rPr lang="fr-FR" dirty="0" smtClean="0">
                <a:solidFill>
                  <a:schemeClr val="tx1"/>
                </a:solidFill>
                <a:latin typeface="Arial" charset="0"/>
                <a:cs typeface="Arial" charset="0"/>
              </a:rPr>
              <a:t>Récompense</a:t>
            </a: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théorie de la hiérarchie des besoins</a:t>
            </a:r>
            <a:endParaRPr lang="fr-FR" dirty="0"/>
          </a:p>
        </p:txBody>
      </p:sp>
      <p:sp>
        <p:nvSpPr>
          <p:cNvPr id="4" name="ZoneTexte 3"/>
          <p:cNvSpPr txBox="1"/>
          <p:nvPr/>
        </p:nvSpPr>
        <p:spPr>
          <a:xfrm>
            <a:off x="2342367" y="1653437"/>
            <a:ext cx="4233797" cy="369332"/>
          </a:xfrm>
          <a:prstGeom prst="rect">
            <a:avLst/>
          </a:prstGeom>
          <a:noFill/>
        </p:spPr>
        <p:txBody>
          <a:bodyPr wrap="square" rtlCol="0">
            <a:spAutoFit/>
          </a:bodyPr>
          <a:lstStyle/>
          <a:p>
            <a:r>
              <a:rPr lang="fr-FR" sz="1800" dirty="0" smtClean="0">
                <a:solidFill>
                  <a:srgbClr val="FF0000"/>
                </a:solidFill>
              </a:rPr>
              <a:t>Elle repose sur deux principes:</a:t>
            </a:r>
            <a:endParaRPr lang="fr-FR" sz="1800" dirty="0">
              <a:solidFill>
                <a:srgbClr val="FF0000"/>
              </a:solidFill>
            </a:endParaRPr>
          </a:p>
        </p:txBody>
      </p:sp>
      <p:sp>
        <p:nvSpPr>
          <p:cNvPr id="5" name="ZoneTexte 4"/>
          <p:cNvSpPr txBox="1"/>
          <p:nvPr/>
        </p:nvSpPr>
        <p:spPr>
          <a:xfrm>
            <a:off x="1841325" y="2818355"/>
            <a:ext cx="4070959" cy="1200329"/>
          </a:xfrm>
          <a:prstGeom prst="rect">
            <a:avLst/>
          </a:prstGeom>
          <a:noFill/>
        </p:spPr>
        <p:txBody>
          <a:bodyPr wrap="square" rtlCol="0">
            <a:spAutoFit/>
          </a:bodyPr>
          <a:lstStyle/>
          <a:p>
            <a:pPr>
              <a:buFont typeface="Wingdings" pitchFamily="2" charset="2"/>
              <a:buChar char="§"/>
            </a:pPr>
            <a:r>
              <a:rPr lang="fr-FR" sz="1800" dirty="0" smtClean="0"/>
              <a:t>Les besoins se subordonnent les uns aux autres. Depuis les besoins primaires jusqu’aux besoins secondaires</a:t>
            </a:r>
            <a:endParaRPr lang="fr-FR" sz="1800" dirty="0"/>
          </a:p>
        </p:txBody>
      </p:sp>
      <p:sp>
        <p:nvSpPr>
          <p:cNvPr id="6" name="ZoneTexte 5"/>
          <p:cNvSpPr txBox="1"/>
          <p:nvPr/>
        </p:nvSpPr>
        <p:spPr>
          <a:xfrm>
            <a:off x="2004161" y="4296427"/>
            <a:ext cx="6488486" cy="646331"/>
          </a:xfrm>
          <a:prstGeom prst="rect">
            <a:avLst/>
          </a:prstGeom>
          <a:noFill/>
        </p:spPr>
        <p:txBody>
          <a:bodyPr wrap="square" rtlCol="0">
            <a:spAutoFit/>
          </a:bodyPr>
          <a:lstStyle/>
          <a:p>
            <a:pPr>
              <a:buFont typeface="Wingdings" pitchFamily="2" charset="2"/>
              <a:buChar char="§"/>
            </a:pPr>
            <a:r>
              <a:rPr lang="fr-FR" sz="1800" dirty="0" smtClean="0"/>
              <a:t>La satisfaction d’un besoin inférieur conditionne celle d’un besoin supérieur</a:t>
            </a:r>
            <a:endParaRPr lang="fr-FR" sz="1800" dirty="0"/>
          </a:p>
        </p:txBody>
      </p:sp>
      <p:sp>
        <p:nvSpPr>
          <p:cNvPr id="7" name="ZoneTexte 6"/>
          <p:cNvSpPr txBox="1"/>
          <p:nvPr/>
        </p:nvSpPr>
        <p:spPr>
          <a:xfrm>
            <a:off x="2016690" y="5311036"/>
            <a:ext cx="1590805" cy="400110"/>
          </a:xfrm>
          <a:prstGeom prst="rect">
            <a:avLst/>
          </a:prstGeom>
          <a:noFill/>
        </p:spPr>
        <p:txBody>
          <a:bodyPr wrap="square" rtlCol="0">
            <a:spAutoFit/>
          </a:bodyPr>
          <a:lstStyle/>
          <a:p>
            <a:pPr>
              <a:buFont typeface="Wingdings" pitchFamily="2" charset="2"/>
              <a:buChar char="q"/>
            </a:pPr>
            <a:r>
              <a:rPr lang="fr-FR" dirty="0" smtClean="0">
                <a:solidFill>
                  <a:srgbClr val="FF0000"/>
                </a:solidFill>
              </a:rPr>
              <a:t>Principe 2</a:t>
            </a:r>
            <a:endParaRPr lang="fr-FR" dirty="0">
              <a:solidFill>
                <a:srgbClr val="FF0000"/>
              </a:solidFill>
            </a:endParaRPr>
          </a:p>
        </p:txBody>
      </p:sp>
      <p:sp>
        <p:nvSpPr>
          <p:cNvPr id="8" name="ZoneTexte 7"/>
          <p:cNvSpPr txBox="1"/>
          <p:nvPr/>
        </p:nvSpPr>
        <p:spPr>
          <a:xfrm>
            <a:off x="2004165" y="2392471"/>
            <a:ext cx="1954059" cy="400110"/>
          </a:xfrm>
          <a:prstGeom prst="rect">
            <a:avLst/>
          </a:prstGeom>
          <a:noFill/>
        </p:spPr>
        <p:txBody>
          <a:bodyPr wrap="square" rtlCol="0">
            <a:spAutoFit/>
          </a:bodyPr>
          <a:lstStyle/>
          <a:p>
            <a:pPr>
              <a:buFont typeface="Wingdings" pitchFamily="2" charset="2"/>
              <a:buChar char="q"/>
            </a:pPr>
            <a:r>
              <a:rPr lang="fr-FR" dirty="0" smtClean="0">
                <a:solidFill>
                  <a:srgbClr val="FF0000"/>
                </a:solidFill>
              </a:rPr>
              <a:t>Principe 1</a:t>
            </a:r>
            <a:endParaRPr lang="fr-FR" dirty="0">
              <a:solidFill>
                <a:srgbClr val="FF0000"/>
              </a:solidFill>
            </a:endParaRPr>
          </a:p>
        </p:txBody>
      </p:sp>
      <p:sp>
        <p:nvSpPr>
          <p:cNvPr id="9" name="ZoneTexte 8"/>
          <p:cNvSpPr txBox="1"/>
          <p:nvPr/>
        </p:nvSpPr>
        <p:spPr>
          <a:xfrm>
            <a:off x="1841327" y="5898518"/>
            <a:ext cx="6989523" cy="646331"/>
          </a:xfrm>
          <a:prstGeom prst="rect">
            <a:avLst/>
          </a:prstGeom>
          <a:noFill/>
        </p:spPr>
        <p:txBody>
          <a:bodyPr wrap="square" rtlCol="0">
            <a:spAutoFit/>
          </a:bodyPr>
          <a:lstStyle/>
          <a:p>
            <a:r>
              <a:rPr lang="fr-FR" sz="1800" dirty="0" smtClean="0"/>
              <a:t>Après avoir pourvu à un besoin primaire, un individu s’efforcera de répondre à un besoin de niveau plus élevé.</a:t>
            </a:r>
            <a:endParaRPr lang="fr-FR" sz="1800" dirty="0"/>
          </a:p>
        </p:txBody>
      </p:sp>
      <p:pic>
        <p:nvPicPr>
          <p:cNvPr id="6146" name="Picture 2"/>
          <p:cNvPicPr>
            <a:picLocks noChangeAspect="1" noChangeArrowheads="1"/>
          </p:cNvPicPr>
          <p:nvPr/>
        </p:nvPicPr>
        <p:blipFill>
          <a:blip r:embed="rId2" cstate="print"/>
          <a:srcRect l="32521" t="35756" r="51699" b="28340"/>
          <a:stretch>
            <a:fillRect/>
          </a:stretch>
        </p:blipFill>
        <p:spPr bwMode="auto">
          <a:xfrm>
            <a:off x="7052154" y="1291559"/>
            <a:ext cx="1741118" cy="2228253"/>
          </a:xfrm>
          <a:prstGeom prst="rect">
            <a:avLst/>
          </a:prstGeom>
          <a:noFill/>
          <a:ln w="9525">
            <a:noFill/>
            <a:miter lim="800000"/>
            <a:headEnd/>
            <a:tailEnd/>
          </a:ln>
        </p:spPr>
      </p:pic>
      <p:sp>
        <p:nvSpPr>
          <p:cNvPr id="11" name="ZoneTexte 10"/>
          <p:cNvSpPr txBox="1"/>
          <p:nvPr/>
        </p:nvSpPr>
        <p:spPr>
          <a:xfrm>
            <a:off x="5749447" y="3469709"/>
            <a:ext cx="3394553" cy="584775"/>
          </a:xfrm>
          <a:prstGeom prst="rect">
            <a:avLst/>
          </a:prstGeom>
          <a:noFill/>
        </p:spPr>
        <p:txBody>
          <a:bodyPr wrap="square" rtlCol="0">
            <a:spAutoFit/>
          </a:bodyPr>
          <a:lstStyle/>
          <a:p>
            <a:pPr algn="ctr"/>
            <a:r>
              <a:rPr lang="fr-FR" sz="1600" dirty="0" smtClean="0"/>
              <a:t>Abraham </a:t>
            </a:r>
            <a:r>
              <a:rPr lang="fr-FR" sz="1600" dirty="0" err="1" smtClean="0"/>
              <a:t>Maslow</a:t>
            </a:r>
            <a:r>
              <a:rPr lang="fr-FR" sz="1600" dirty="0" smtClean="0"/>
              <a:t> (1908-1970) </a:t>
            </a:r>
          </a:p>
          <a:p>
            <a:pPr algn="ctr"/>
            <a:endParaRPr lang="fr-FR" sz="1600" dirty="0"/>
          </a:p>
        </p:txBody>
      </p:sp>
      <p:sp>
        <p:nvSpPr>
          <p:cNvPr id="14" name="Flèche vers la droite 6"/>
          <p:cNvSpPr/>
          <p:nvPr/>
        </p:nvSpPr>
        <p:spPr bwMode="auto">
          <a:xfrm>
            <a:off x="338202" y="2830436"/>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2" name="Espace réservé du contenu 1"/>
          <p:cNvSpPr>
            <a:spLocks noGrp="1"/>
          </p:cNvSpPr>
          <p:nvPr>
            <p:ph idx="11"/>
          </p:nvPr>
        </p:nvSpPr>
        <p:spPr>
          <a:xfrm>
            <a:off x="150312" y="1465545"/>
            <a:ext cx="1766169"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chemeClr val="tx1"/>
                </a:solidFill>
                <a:latin typeface="Arial" charset="0"/>
                <a:cs typeface="Arial" charset="0"/>
              </a:rPr>
              <a:t>La motivation et la</a:t>
            </a:r>
          </a:p>
          <a:p>
            <a:pPr marL="514350" indent="-514350" eaLnBrk="1" hangingPunct="1">
              <a:lnSpc>
                <a:spcPct val="120000"/>
              </a:lnSpc>
              <a:buNone/>
            </a:pPr>
            <a:r>
              <a:rPr lang="fr-FR" dirty="0" smtClean="0">
                <a:solidFill>
                  <a:schemeClr val="tx1"/>
                </a:solidFill>
                <a:latin typeface="Arial" charset="0"/>
                <a:cs typeface="Arial" charset="0"/>
              </a:rPr>
              <a:t>Productivité</a:t>
            </a:r>
          </a:p>
          <a:p>
            <a:pPr lvl="1">
              <a:lnSpc>
                <a:spcPct val="120000"/>
              </a:lnSpc>
              <a:spcAft>
                <a:spcPts val="200"/>
              </a:spcAft>
              <a:defRPr/>
            </a:pPr>
            <a:endParaRPr lang="fr-FR" dirty="0" smtClean="0"/>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contenu</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processus</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Font typeface="+mj-lt"/>
              <a:buAutoNum type="arabicPeriod"/>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du</a:t>
            </a:r>
          </a:p>
          <a:p>
            <a:pPr marL="514350" indent="-514350" eaLnBrk="1" hangingPunct="1">
              <a:lnSpc>
                <a:spcPct val="120000"/>
              </a:lnSpc>
              <a:buNone/>
            </a:pPr>
            <a:r>
              <a:rPr lang="fr-FR" dirty="0" smtClean="0">
                <a:solidFill>
                  <a:schemeClr val="tx1"/>
                </a:solidFill>
                <a:latin typeface="Arial" charset="0"/>
                <a:cs typeface="Arial" charset="0"/>
              </a:rPr>
              <a:t>Renforcement et de </a:t>
            </a:r>
          </a:p>
          <a:p>
            <a:pPr marL="514350" indent="-514350" eaLnBrk="1" hangingPunct="1">
              <a:lnSpc>
                <a:spcPct val="120000"/>
              </a:lnSpc>
              <a:buNone/>
            </a:pPr>
            <a:r>
              <a:rPr lang="fr-FR" dirty="0" smtClean="0">
                <a:solidFill>
                  <a:schemeClr val="tx1"/>
                </a:solidFill>
                <a:latin typeface="Arial" charset="0"/>
                <a:cs typeface="Arial" charset="0"/>
              </a:rPr>
              <a:t>l’apprentissage social</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La stratégie de </a:t>
            </a:r>
          </a:p>
          <a:p>
            <a:pPr marL="514350" indent="-514350" eaLnBrk="1" hangingPunct="1">
              <a:lnSpc>
                <a:spcPct val="120000"/>
              </a:lnSpc>
              <a:buNone/>
            </a:pPr>
            <a:r>
              <a:rPr lang="fr-FR" dirty="0" smtClean="0">
                <a:solidFill>
                  <a:schemeClr val="tx1"/>
                </a:solidFill>
                <a:latin typeface="Arial" charset="0"/>
                <a:cs typeface="Arial" charset="0"/>
              </a:rPr>
              <a:t>Récompense</a:t>
            </a: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théorie de la hiérarchie des besoins</a:t>
            </a:r>
            <a:endParaRPr lang="fr-FR" dirty="0"/>
          </a:p>
        </p:txBody>
      </p:sp>
      <p:sp>
        <p:nvSpPr>
          <p:cNvPr id="3" name="ZoneTexte 2"/>
          <p:cNvSpPr txBox="1"/>
          <p:nvPr/>
        </p:nvSpPr>
        <p:spPr>
          <a:xfrm>
            <a:off x="1878905" y="1227551"/>
            <a:ext cx="3670126" cy="369332"/>
          </a:xfrm>
          <a:prstGeom prst="rect">
            <a:avLst/>
          </a:prstGeom>
          <a:noFill/>
        </p:spPr>
        <p:txBody>
          <a:bodyPr wrap="square" rtlCol="0">
            <a:spAutoFit/>
          </a:bodyPr>
          <a:lstStyle/>
          <a:p>
            <a:pPr>
              <a:buFont typeface="Wingdings" pitchFamily="2" charset="2"/>
              <a:buChar char="q"/>
            </a:pPr>
            <a:r>
              <a:rPr lang="fr-FR" sz="1800" dirty="0" smtClean="0">
                <a:solidFill>
                  <a:srgbClr val="FF0000"/>
                </a:solidFill>
              </a:rPr>
              <a:t>Les besoins physiologiques</a:t>
            </a:r>
            <a:endParaRPr lang="fr-FR" sz="1800" dirty="0">
              <a:solidFill>
                <a:srgbClr val="FF0000"/>
              </a:solidFill>
            </a:endParaRPr>
          </a:p>
        </p:txBody>
      </p:sp>
      <p:sp>
        <p:nvSpPr>
          <p:cNvPr id="4" name="ZoneTexte 3"/>
          <p:cNvSpPr txBox="1"/>
          <p:nvPr/>
        </p:nvSpPr>
        <p:spPr>
          <a:xfrm>
            <a:off x="1966588" y="1653436"/>
            <a:ext cx="3344448" cy="584775"/>
          </a:xfrm>
          <a:prstGeom prst="rect">
            <a:avLst/>
          </a:prstGeom>
          <a:noFill/>
        </p:spPr>
        <p:txBody>
          <a:bodyPr wrap="square" rtlCol="0">
            <a:spAutoFit/>
          </a:bodyPr>
          <a:lstStyle/>
          <a:p>
            <a:r>
              <a:rPr lang="fr-FR" sz="1600" dirty="0" smtClean="0"/>
              <a:t>La nourriture, le sommeil, les vêtements</a:t>
            </a:r>
            <a:endParaRPr lang="fr-FR" sz="1600" dirty="0"/>
          </a:p>
        </p:txBody>
      </p:sp>
      <p:sp>
        <p:nvSpPr>
          <p:cNvPr id="5" name="ZoneTexte 4"/>
          <p:cNvSpPr txBox="1"/>
          <p:nvPr/>
        </p:nvSpPr>
        <p:spPr>
          <a:xfrm>
            <a:off x="2091847" y="2279738"/>
            <a:ext cx="3582443" cy="369332"/>
          </a:xfrm>
          <a:prstGeom prst="rect">
            <a:avLst/>
          </a:prstGeom>
          <a:noFill/>
        </p:spPr>
        <p:txBody>
          <a:bodyPr wrap="square" rtlCol="0">
            <a:spAutoFit/>
          </a:bodyPr>
          <a:lstStyle/>
          <a:p>
            <a:pPr>
              <a:buFont typeface="Wingdings" pitchFamily="2" charset="2"/>
              <a:buChar char="q"/>
            </a:pPr>
            <a:r>
              <a:rPr lang="fr-FR" sz="1800" dirty="0" smtClean="0">
                <a:solidFill>
                  <a:srgbClr val="FF0000"/>
                </a:solidFill>
              </a:rPr>
              <a:t>Les besoins de sécurité</a:t>
            </a:r>
            <a:endParaRPr lang="fr-FR" sz="1800" dirty="0">
              <a:solidFill>
                <a:srgbClr val="FF0000"/>
              </a:solidFill>
            </a:endParaRPr>
          </a:p>
        </p:txBody>
      </p:sp>
      <p:sp>
        <p:nvSpPr>
          <p:cNvPr id="6" name="ZoneTexte 5"/>
          <p:cNvSpPr txBox="1"/>
          <p:nvPr/>
        </p:nvSpPr>
        <p:spPr>
          <a:xfrm>
            <a:off x="2004164" y="2705622"/>
            <a:ext cx="2968669" cy="830997"/>
          </a:xfrm>
          <a:prstGeom prst="rect">
            <a:avLst/>
          </a:prstGeom>
          <a:noFill/>
        </p:spPr>
        <p:txBody>
          <a:bodyPr wrap="square" rtlCol="0">
            <a:spAutoFit/>
          </a:bodyPr>
          <a:lstStyle/>
          <a:p>
            <a:r>
              <a:rPr lang="fr-FR" sz="1600" dirty="0" smtClean="0"/>
              <a:t>Milieu de travail sécuritaire, assurance emploi,  sécurité de l’emploi</a:t>
            </a:r>
            <a:endParaRPr lang="fr-FR" sz="1600" dirty="0"/>
          </a:p>
        </p:txBody>
      </p:sp>
      <p:sp>
        <p:nvSpPr>
          <p:cNvPr id="7" name="ZoneTexte 6"/>
          <p:cNvSpPr txBox="1"/>
          <p:nvPr/>
        </p:nvSpPr>
        <p:spPr>
          <a:xfrm>
            <a:off x="2016690" y="3457184"/>
            <a:ext cx="2893513" cy="369332"/>
          </a:xfrm>
          <a:prstGeom prst="rect">
            <a:avLst/>
          </a:prstGeom>
          <a:noFill/>
        </p:spPr>
        <p:txBody>
          <a:bodyPr wrap="square" rtlCol="0">
            <a:spAutoFit/>
          </a:bodyPr>
          <a:lstStyle/>
          <a:p>
            <a:pPr>
              <a:buFont typeface="Wingdings" pitchFamily="2" charset="2"/>
              <a:buChar char="q"/>
            </a:pPr>
            <a:r>
              <a:rPr lang="fr-FR" sz="1800" dirty="0" smtClean="0">
                <a:solidFill>
                  <a:srgbClr val="FF0000"/>
                </a:solidFill>
              </a:rPr>
              <a:t>Les besoins sociaux</a:t>
            </a:r>
            <a:endParaRPr lang="fr-FR" sz="1800" dirty="0">
              <a:solidFill>
                <a:srgbClr val="FF0000"/>
              </a:solidFill>
            </a:endParaRPr>
          </a:p>
        </p:txBody>
      </p:sp>
      <p:sp>
        <p:nvSpPr>
          <p:cNvPr id="8" name="ZoneTexte 7"/>
          <p:cNvSpPr txBox="1"/>
          <p:nvPr/>
        </p:nvSpPr>
        <p:spPr>
          <a:xfrm>
            <a:off x="1979113" y="3870542"/>
            <a:ext cx="3419605" cy="830997"/>
          </a:xfrm>
          <a:prstGeom prst="rect">
            <a:avLst/>
          </a:prstGeom>
          <a:noFill/>
        </p:spPr>
        <p:txBody>
          <a:bodyPr wrap="square" rtlCol="0">
            <a:spAutoFit/>
          </a:bodyPr>
          <a:lstStyle/>
          <a:p>
            <a:r>
              <a:rPr lang="fr-FR" sz="1600" dirty="0" smtClean="0"/>
              <a:t>Échapper à la solitude , être aimé, nouer des liens d’amitiés, faire partie d’un groupe</a:t>
            </a:r>
            <a:endParaRPr lang="fr-FR" sz="1600" dirty="0"/>
          </a:p>
        </p:txBody>
      </p:sp>
      <p:sp>
        <p:nvSpPr>
          <p:cNvPr id="9" name="ZoneTexte 8"/>
          <p:cNvSpPr txBox="1"/>
          <p:nvPr/>
        </p:nvSpPr>
        <p:spPr>
          <a:xfrm>
            <a:off x="2116898" y="4759890"/>
            <a:ext cx="4020855" cy="369332"/>
          </a:xfrm>
          <a:prstGeom prst="rect">
            <a:avLst/>
          </a:prstGeom>
          <a:noFill/>
        </p:spPr>
        <p:txBody>
          <a:bodyPr wrap="square" rtlCol="0">
            <a:spAutoFit/>
          </a:bodyPr>
          <a:lstStyle/>
          <a:p>
            <a:pPr>
              <a:buFont typeface="Wingdings" pitchFamily="2" charset="2"/>
              <a:buChar char="q"/>
            </a:pPr>
            <a:r>
              <a:rPr lang="fr-FR" sz="1800" dirty="0" smtClean="0">
                <a:solidFill>
                  <a:srgbClr val="FF0000"/>
                </a:solidFill>
              </a:rPr>
              <a:t>Les besoins d’estime</a:t>
            </a:r>
            <a:endParaRPr lang="fr-FR" sz="1800" dirty="0">
              <a:solidFill>
                <a:srgbClr val="FF0000"/>
              </a:solidFill>
            </a:endParaRPr>
          </a:p>
        </p:txBody>
      </p:sp>
      <p:sp>
        <p:nvSpPr>
          <p:cNvPr id="10" name="ZoneTexte 9"/>
          <p:cNvSpPr txBox="1"/>
          <p:nvPr/>
        </p:nvSpPr>
        <p:spPr>
          <a:xfrm>
            <a:off x="1966586" y="5135671"/>
            <a:ext cx="3068877" cy="830997"/>
          </a:xfrm>
          <a:prstGeom prst="rect">
            <a:avLst/>
          </a:prstGeom>
          <a:noFill/>
        </p:spPr>
        <p:txBody>
          <a:bodyPr wrap="square" rtlCol="0">
            <a:spAutoFit/>
          </a:bodyPr>
          <a:lstStyle/>
          <a:p>
            <a:r>
              <a:rPr lang="fr-FR" sz="1600" dirty="0" smtClean="0"/>
              <a:t>Être respecté, se sentir bien dans sa peau, ,titre, reconnaissance, promotion</a:t>
            </a:r>
            <a:endParaRPr lang="fr-FR" sz="1600" dirty="0"/>
          </a:p>
        </p:txBody>
      </p:sp>
      <p:pic>
        <p:nvPicPr>
          <p:cNvPr id="7170" name="Picture 2"/>
          <p:cNvPicPr>
            <a:picLocks noChangeAspect="1" noChangeArrowheads="1"/>
          </p:cNvPicPr>
          <p:nvPr/>
        </p:nvPicPr>
        <p:blipFill>
          <a:blip r:embed="rId2" cstate="print"/>
          <a:srcRect l="20366" t="26291" r="40000" b="20000"/>
          <a:stretch>
            <a:fillRect/>
          </a:stretch>
        </p:blipFill>
        <p:spPr bwMode="auto">
          <a:xfrm>
            <a:off x="5372687" y="1728593"/>
            <a:ext cx="3771313" cy="2874722"/>
          </a:xfrm>
          <a:prstGeom prst="rect">
            <a:avLst/>
          </a:prstGeom>
          <a:noFill/>
          <a:ln w="9525">
            <a:noFill/>
            <a:miter lim="800000"/>
            <a:headEnd/>
            <a:tailEnd/>
          </a:ln>
        </p:spPr>
      </p:pic>
      <p:sp>
        <p:nvSpPr>
          <p:cNvPr id="12" name="ZoneTexte 11"/>
          <p:cNvSpPr txBox="1"/>
          <p:nvPr/>
        </p:nvSpPr>
        <p:spPr>
          <a:xfrm>
            <a:off x="5295900" y="5185766"/>
            <a:ext cx="3848100" cy="369332"/>
          </a:xfrm>
          <a:prstGeom prst="rect">
            <a:avLst/>
          </a:prstGeom>
          <a:noFill/>
        </p:spPr>
        <p:txBody>
          <a:bodyPr wrap="square" rtlCol="0">
            <a:spAutoFit/>
          </a:bodyPr>
          <a:lstStyle/>
          <a:p>
            <a:pPr>
              <a:buFont typeface="Wingdings" pitchFamily="2" charset="2"/>
              <a:buChar char="q"/>
            </a:pPr>
            <a:r>
              <a:rPr lang="fr-FR" sz="1800" dirty="0" smtClean="0">
                <a:solidFill>
                  <a:srgbClr val="FF0000"/>
                </a:solidFill>
              </a:rPr>
              <a:t>Les besoins de réalisation de soi</a:t>
            </a:r>
            <a:endParaRPr lang="fr-FR" sz="1800" dirty="0">
              <a:solidFill>
                <a:srgbClr val="FF0000"/>
              </a:solidFill>
            </a:endParaRPr>
          </a:p>
        </p:txBody>
      </p:sp>
      <p:sp>
        <p:nvSpPr>
          <p:cNvPr id="13" name="ZoneTexte 12"/>
          <p:cNvSpPr txBox="1"/>
          <p:nvPr/>
        </p:nvSpPr>
        <p:spPr>
          <a:xfrm>
            <a:off x="6012493" y="5711859"/>
            <a:ext cx="2880986" cy="584775"/>
          </a:xfrm>
          <a:prstGeom prst="rect">
            <a:avLst/>
          </a:prstGeom>
          <a:noFill/>
        </p:spPr>
        <p:txBody>
          <a:bodyPr wrap="square" rtlCol="0">
            <a:spAutoFit/>
          </a:bodyPr>
          <a:lstStyle/>
          <a:p>
            <a:r>
              <a:rPr lang="fr-FR" sz="1600" dirty="0" smtClean="0"/>
              <a:t>Occuper le rang le plus élevé, l’épanouissement personnel</a:t>
            </a:r>
            <a:endParaRPr lang="fr-FR" sz="1600" dirty="0"/>
          </a:p>
        </p:txBody>
      </p:sp>
      <p:sp>
        <p:nvSpPr>
          <p:cNvPr id="14" name="Flèche vers la droite 6"/>
          <p:cNvSpPr/>
          <p:nvPr/>
        </p:nvSpPr>
        <p:spPr bwMode="auto">
          <a:xfrm>
            <a:off x="338202" y="2830436"/>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7" name="Espace réservé du contenu 1"/>
          <p:cNvSpPr>
            <a:spLocks noGrp="1"/>
          </p:cNvSpPr>
          <p:nvPr>
            <p:ph idx="11"/>
          </p:nvPr>
        </p:nvSpPr>
        <p:spPr>
          <a:xfrm>
            <a:off x="150312" y="1465545"/>
            <a:ext cx="1766169"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chemeClr val="tx1"/>
                </a:solidFill>
                <a:latin typeface="Arial" charset="0"/>
                <a:cs typeface="Arial" charset="0"/>
              </a:rPr>
              <a:t>La motivation et la</a:t>
            </a:r>
          </a:p>
          <a:p>
            <a:pPr marL="514350" indent="-514350" eaLnBrk="1" hangingPunct="1">
              <a:lnSpc>
                <a:spcPct val="120000"/>
              </a:lnSpc>
              <a:buNone/>
            </a:pPr>
            <a:r>
              <a:rPr lang="fr-FR" dirty="0" smtClean="0">
                <a:solidFill>
                  <a:schemeClr val="tx1"/>
                </a:solidFill>
                <a:latin typeface="Arial" charset="0"/>
                <a:cs typeface="Arial" charset="0"/>
              </a:rPr>
              <a:t>Productivité</a:t>
            </a:r>
          </a:p>
          <a:p>
            <a:pPr lvl="1">
              <a:lnSpc>
                <a:spcPct val="120000"/>
              </a:lnSpc>
              <a:spcAft>
                <a:spcPts val="200"/>
              </a:spcAft>
              <a:defRPr/>
            </a:pPr>
            <a:endParaRPr lang="fr-FR" dirty="0" smtClean="0"/>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contenu</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processus</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Font typeface="+mj-lt"/>
              <a:buAutoNum type="arabicPeriod"/>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du</a:t>
            </a:r>
          </a:p>
          <a:p>
            <a:pPr marL="514350" indent="-514350" eaLnBrk="1" hangingPunct="1">
              <a:lnSpc>
                <a:spcPct val="120000"/>
              </a:lnSpc>
              <a:buNone/>
            </a:pPr>
            <a:r>
              <a:rPr lang="fr-FR" dirty="0" smtClean="0">
                <a:solidFill>
                  <a:schemeClr val="tx1"/>
                </a:solidFill>
                <a:latin typeface="Arial" charset="0"/>
                <a:cs typeface="Arial" charset="0"/>
              </a:rPr>
              <a:t>Renforcement et de </a:t>
            </a:r>
          </a:p>
          <a:p>
            <a:pPr marL="514350" indent="-514350" eaLnBrk="1" hangingPunct="1">
              <a:lnSpc>
                <a:spcPct val="120000"/>
              </a:lnSpc>
              <a:buNone/>
            </a:pPr>
            <a:r>
              <a:rPr lang="fr-FR" dirty="0" smtClean="0">
                <a:solidFill>
                  <a:schemeClr val="tx1"/>
                </a:solidFill>
                <a:latin typeface="Arial" charset="0"/>
                <a:cs typeface="Arial" charset="0"/>
              </a:rPr>
              <a:t>l’apprentissage social</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La stratégie de </a:t>
            </a:r>
          </a:p>
          <a:p>
            <a:pPr marL="514350" indent="-514350" eaLnBrk="1" hangingPunct="1">
              <a:lnSpc>
                <a:spcPct val="120000"/>
              </a:lnSpc>
              <a:buNone/>
            </a:pPr>
            <a:r>
              <a:rPr lang="fr-FR" dirty="0" smtClean="0">
                <a:solidFill>
                  <a:schemeClr val="tx1"/>
                </a:solidFill>
                <a:latin typeface="Arial" charset="0"/>
                <a:cs typeface="Arial" charset="0"/>
              </a:rPr>
              <a:t>Récompense</a:t>
            </a: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théorie des deux types de facteurs</a:t>
            </a:r>
            <a:endParaRPr lang="fr-FR" dirty="0"/>
          </a:p>
        </p:txBody>
      </p:sp>
      <p:sp>
        <p:nvSpPr>
          <p:cNvPr id="3" name="ZoneTexte 2"/>
          <p:cNvSpPr txBox="1"/>
          <p:nvPr/>
        </p:nvSpPr>
        <p:spPr>
          <a:xfrm>
            <a:off x="5273457" y="4096011"/>
            <a:ext cx="3507287" cy="338554"/>
          </a:xfrm>
          <a:prstGeom prst="rect">
            <a:avLst/>
          </a:prstGeom>
          <a:noFill/>
        </p:spPr>
        <p:txBody>
          <a:bodyPr wrap="square" rtlCol="0">
            <a:spAutoFit/>
          </a:bodyPr>
          <a:lstStyle/>
          <a:p>
            <a:r>
              <a:rPr lang="fr-FR" sz="1600" dirty="0" err="1" smtClean="0"/>
              <a:t>Fredrick</a:t>
            </a:r>
            <a:r>
              <a:rPr lang="fr-FR" sz="1600" dirty="0" smtClean="0"/>
              <a:t> Herzberg (1923-2000) </a:t>
            </a:r>
            <a:endParaRPr lang="fr-FR" sz="1600" dirty="0"/>
          </a:p>
        </p:txBody>
      </p:sp>
      <p:sp>
        <p:nvSpPr>
          <p:cNvPr id="4" name="ZoneTexte 3"/>
          <p:cNvSpPr txBox="1"/>
          <p:nvPr/>
        </p:nvSpPr>
        <p:spPr>
          <a:xfrm>
            <a:off x="1691013" y="1252604"/>
            <a:ext cx="5899759" cy="369332"/>
          </a:xfrm>
          <a:prstGeom prst="rect">
            <a:avLst/>
          </a:prstGeom>
          <a:noFill/>
        </p:spPr>
        <p:txBody>
          <a:bodyPr wrap="square" rtlCol="0">
            <a:spAutoFit/>
          </a:bodyPr>
          <a:lstStyle/>
          <a:p>
            <a:r>
              <a:rPr lang="fr-FR" sz="1800" dirty="0" smtClean="0">
                <a:solidFill>
                  <a:srgbClr val="FF0000"/>
                </a:solidFill>
              </a:rPr>
              <a:t>Eudes de </a:t>
            </a:r>
            <a:r>
              <a:rPr lang="fr-FR" sz="1800" dirty="0" err="1" smtClean="0">
                <a:solidFill>
                  <a:srgbClr val="FF0000"/>
                </a:solidFill>
              </a:rPr>
              <a:t>Fredrick</a:t>
            </a:r>
            <a:r>
              <a:rPr lang="fr-FR" sz="1800" dirty="0" smtClean="0">
                <a:solidFill>
                  <a:srgbClr val="FF0000"/>
                </a:solidFill>
              </a:rPr>
              <a:t> Herzberg auprès de 200 ingénieurs</a:t>
            </a:r>
            <a:endParaRPr lang="fr-FR" sz="1800" dirty="0">
              <a:solidFill>
                <a:srgbClr val="FF0000"/>
              </a:solidFill>
            </a:endParaRPr>
          </a:p>
        </p:txBody>
      </p:sp>
      <p:sp>
        <p:nvSpPr>
          <p:cNvPr id="5" name="ZoneTexte 4"/>
          <p:cNvSpPr txBox="1"/>
          <p:nvPr/>
        </p:nvSpPr>
        <p:spPr>
          <a:xfrm>
            <a:off x="1878905" y="2379945"/>
            <a:ext cx="4233797" cy="923330"/>
          </a:xfrm>
          <a:prstGeom prst="rect">
            <a:avLst/>
          </a:prstGeom>
          <a:noFill/>
        </p:spPr>
        <p:txBody>
          <a:bodyPr wrap="square" rtlCol="0">
            <a:spAutoFit/>
          </a:bodyPr>
          <a:lstStyle/>
          <a:p>
            <a:pPr>
              <a:buFont typeface="Wingdings" pitchFamily="2" charset="2"/>
              <a:buChar char="q"/>
            </a:pPr>
            <a:r>
              <a:rPr lang="fr-FR" sz="1800" dirty="0" smtClean="0"/>
              <a:t>Pouvez-vous décrire avec précision les éléments de votre travail qui vous donnent le plus de satisfaction?</a:t>
            </a:r>
            <a:endParaRPr lang="fr-FR" sz="1800" dirty="0"/>
          </a:p>
        </p:txBody>
      </p:sp>
      <p:sp>
        <p:nvSpPr>
          <p:cNvPr id="6" name="ZoneTexte 5"/>
          <p:cNvSpPr txBox="1"/>
          <p:nvPr/>
        </p:nvSpPr>
        <p:spPr>
          <a:xfrm>
            <a:off x="1891431" y="4672208"/>
            <a:ext cx="6688898" cy="646331"/>
          </a:xfrm>
          <a:prstGeom prst="rect">
            <a:avLst/>
          </a:prstGeom>
          <a:noFill/>
        </p:spPr>
        <p:txBody>
          <a:bodyPr wrap="square" rtlCol="0">
            <a:spAutoFit/>
          </a:bodyPr>
          <a:lstStyle/>
          <a:p>
            <a:pPr>
              <a:buFont typeface="Wingdings" pitchFamily="2" charset="2"/>
              <a:buChar char="q"/>
            </a:pPr>
            <a:r>
              <a:rPr lang="fr-FR" sz="1800" dirty="0" smtClean="0"/>
              <a:t>Pouvez-vous décrire avec précision les éléments de votre travail qui suscitent chez vous le plus d’insatisfaction?</a:t>
            </a:r>
            <a:endParaRPr lang="fr-FR" sz="1800" dirty="0"/>
          </a:p>
        </p:txBody>
      </p:sp>
      <p:pic>
        <p:nvPicPr>
          <p:cNvPr id="8194" name="Picture 2"/>
          <p:cNvPicPr>
            <a:picLocks noChangeAspect="1" noChangeArrowheads="1"/>
          </p:cNvPicPr>
          <p:nvPr/>
        </p:nvPicPr>
        <p:blipFill>
          <a:blip r:embed="rId2" cstate="print"/>
          <a:srcRect l="20366" t="62347" r="73042" b="25484"/>
          <a:stretch>
            <a:fillRect/>
          </a:stretch>
        </p:blipFill>
        <p:spPr bwMode="auto">
          <a:xfrm>
            <a:off x="6162806" y="1824735"/>
            <a:ext cx="2066794" cy="2146285"/>
          </a:xfrm>
          <a:prstGeom prst="rect">
            <a:avLst/>
          </a:prstGeom>
          <a:noFill/>
          <a:ln w="9525">
            <a:noFill/>
            <a:miter lim="800000"/>
            <a:headEnd/>
            <a:tailEnd/>
          </a:ln>
        </p:spPr>
      </p:pic>
      <p:sp>
        <p:nvSpPr>
          <p:cNvPr id="8" name="Flèche vers la droite 6"/>
          <p:cNvSpPr/>
          <p:nvPr/>
        </p:nvSpPr>
        <p:spPr bwMode="auto">
          <a:xfrm>
            <a:off x="338202" y="2830436"/>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1" name="Espace réservé du contenu 1"/>
          <p:cNvSpPr>
            <a:spLocks noGrp="1"/>
          </p:cNvSpPr>
          <p:nvPr>
            <p:ph idx="11"/>
          </p:nvPr>
        </p:nvSpPr>
        <p:spPr>
          <a:xfrm>
            <a:off x="150312" y="1465545"/>
            <a:ext cx="1766169"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chemeClr val="tx1"/>
                </a:solidFill>
                <a:latin typeface="Arial" charset="0"/>
                <a:cs typeface="Arial" charset="0"/>
              </a:rPr>
              <a:t>La motivation et la</a:t>
            </a:r>
          </a:p>
          <a:p>
            <a:pPr marL="514350" indent="-514350" eaLnBrk="1" hangingPunct="1">
              <a:lnSpc>
                <a:spcPct val="120000"/>
              </a:lnSpc>
              <a:buNone/>
            </a:pPr>
            <a:r>
              <a:rPr lang="fr-FR" dirty="0" smtClean="0">
                <a:solidFill>
                  <a:schemeClr val="tx1"/>
                </a:solidFill>
                <a:latin typeface="Arial" charset="0"/>
                <a:cs typeface="Arial" charset="0"/>
              </a:rPr>
              <a:t>Productivité</a:t>
            </a:r>
          </a:p>
          <a:p>
            <a:pPr lvl="1">
              <a:lnSpc>
                <a:spcPct val="120000"/>
              </a:lnSpc>
              <a:spcAft>
                <a:spcPts val="200"/>
              </a:spcAft>
              <a:defRPr/>
            </a:pPr>
            <a:endParaRPr lang="fr-FR" dirty="0" smtClean="0"/>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contenu</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processus</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Font typeface="+mj-lt"/>
              <a:buAutoNum type="arabicPeriod"/>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du</a:t>
            </a:r>
          </a:p>
          <a:p>
            <a:pPr marL="514350" indent="-514350" eaLnBrk="1" hangingPunct="1">
              <a:lnSpc>
                <a:spcPct val="120000"/>
              </a:lnSpc>
              <a:buNone/>
            </a:pPr>
            <a:r>
              <a:rPr lang="fr-FR" dirty="0" smtClean="0">
                <a:solidFill>
                  <a:schemeClr val="tx1"/>
                </a:solidFill>
                <a:latin typeface="Arial" charset="0"/>
                <a:cs typeface="Arial" charset="0"/>
              </a:rPr>
              <a:t>Renforcement et de </a:t>
            </a:r>
          </a:p>
          <a:p>
            <a:pPr marL="514350" indent="-514350" eaLnBrk="1" hangingPunct="1">
              <a:lnSpc>
                <a:spcPct val="120000"/>
              </a:lnSpc>
              <a:buNone/>
            </a:pPr>
            <a:r>
              <a:rPr lang="fr-FR" dirty="0" smtClean="0">
                <a:solidFill>
                  <a:schemeClr val="tx1"/>
                </a:solidFill>
                <a:latin typeface="Arial" charset="0"/>
                <a:cs typeface="Arial" charset="0"/>
              </a:rPr>
              <a:t>l’apprentissage social</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La stratégie de </a:t>
            </a:r>
          </a:p>
          <a:p>
            <a:pPr marL="514350" indent="-514350" eaLnBrk="1" hangingPunct="1">
              <a:lnSpc>
                <a:spcPct val="120000"/>
              </a:lnSpc>
              <a:buNone/>
            </a:pPr>
            <a:r>
              <a:rPr lang="fr-FR" dirty="0" smtClean="0">
                <a:solidFill>
                  <a:schemeClr val="tx1"/>
                </a:solidFill>
                <a:latin typeface="Arial" charset="0"/>
                <a:cs typeface="Arial" charset="0"/>
              </a:rPr>
              <a:t>Récompense</a:t>
            </a: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théorie des deux types de facteurs</a:t>
            </a:r>
            <a:endParaRPr lang="fr-FR" dirty="0"/>
          </a:p>
        </p:txBody>
      </p:sp>
      <p:sp>
        <p:nvSpPr>
          <p:cNvPr id="3" name="ZoneTexte 2"/>
          <p:cNvSpPr txBox="1"/>
          <p:nvPr/>
        </p:nvSpPr>
        <p:spPr>
          <a:xfrm>
            <a:off x="2642992" y="1102290"/>
            <a:ext cx="3344449" cy="400110"/>
          </a:xfrm>
          <a:prstGeom prst="rect">
            <a:avLst/>
          </a:prstGeom>
          <a:noFill/>
        </p:spPr>
        <p:txBody>
          <a:bodyPr wrap="square" rtlCol="0">
            <a:spAutoFit/>
          </a:bodyPr>
          <a:lstStyle/>
          <a:p>
            <a:pPr algn="ctr"/>
            <a:r>
              <a:rPr lang="fr-FR" dirty="0" smtClean="0">
                <a:solidFill>
                  <a:srgbClr val="FF0000"/>
                </a:solidFill>
              </a:rPr>
              <a:t>Conclusion de l’étude</a:t>
            </a:r>
            <a:endParaRPr lang="fr-FR" dirty="0">
              <a:solidFill>
                <a:srgbClr val="FF0000"/>
              </a:solidFill>
            </a:endParaRPr>
          </a:p>
        </p:txBody>
      </p:sp>
      <p:sp>
        <p:nvSpPr>
          <p:cNvPr id="4" name="ZoneTexte 3"/>
          <p:cNvSpPr txBox="1"/>
          <p:nvPr/>
        </p:nvSpPr>
        <p:spPr>
          <a:xfrm>
            <a:off x="1866378" y="1678488"/>
            <a:ext cx="2893512" cy="1077218"/>
          </a:xfrm>
          <a:prstGeom prst="rect">
            <a:avLst/>
          </a:prstGeom>
          <a:noFill/>
        </p:spPr>
        <p:txBody>
          <a:bodyPr wrap="square" rtlCol="0">
            <a:spAutoFit/>
          </a:bodyPr>
          <a:lstStyle/>
          <a:p>
            <a:pPr>
              <a:buFont typeface="Wingdings" pitchFamily="2" charset="2"/>
              <a:buChar char="q"/>
            </a:pPr>
            <a:r>
              <a:rPr lang="fr-FR" sz="1600" dirty="0" smtClean="0"/>
              <a:t>Certains éléments ont un effet positif sur le rendement d’un individu et la satisfaction au travail (facteurs motivants)</a:t>
            </a:r>
            <a:endParaRPr lang="fr-FR" sz="1600" dirty="0"/>
          </a:p>
        </p:txBody>
      </p:sp>
      <p:sp>
        <p:nvSpPr>
          <p:cNvPr id="5" name="ZoneTexte 4"/>
          <p:cNvSpPr txBox="1"/>
          <p:nvPr/>
        </p:nvSpPr>
        <p:spPr>
          <a:xfrm>
            <a:off x="5361141" y="1691015"/>
            <a:ext cx="3507288" cy="830997"/>
          </a:xfrm>
          <a:prstGeom prst="rect">
            <a:avLst/>
          </a:prstGeom>
          <a:noFill/>
        </p:spPr>
        <p:txBody>
          <a:bodyPr wrap="square" rtlCol="0">
            <a:spAutoFit/>
          </a:bodyPr>
          <a:lstStyle/>
          <a:p>
            <a:pPr>
              <a:buFont typeface="Wingdings" pitchFamily="2" charset="2"/>
              <a:buChar char="q"/>
            </a:pPr>
            <a:r>
              <a:rPr lang="fr-FR" sz="1600" dirty="0" smtClean="0"/>
              <a:t>D’autres ont un effet négatif et rendent une personne insatisfaite de son emploi (facteurs d’hygiène)</a:t>
            </a:r>
            <a:endParaRPr lang="fr-FR" sz="1600" dirty="0"/>
          </a:p>
        </p:txBody>
      </p:sp>
      <p:sp>
        <p:nvSpPr>
          <p:cNvPr id="6" name="ZoneTexte 5"/>
          <p:cNvSpPr txBox="1"/>
          <p:nvPr/>
        </p:nvSpPr>
        <p:spPr>
          <a:xfrm>
            <a:off x="2104373" y="3056351"/>
            <a:ext cx="6726476" cy="338554"/>
          </a:xfrm>
          <a:prstGeom prst="rect">
            <a:avLst/>
          </a:prstGeom>
          <a:noFill/>
        </p:spPr>
        <p:txBody>
          <a:bodyPr wrap="square" rtlCol="0">
            <a:spAutoFit/>
          </a:bodyPr>
          <a:lstStyle/>
          <a:p>
            <a:r>
              <a:rPr lang="fr-FR" sz="1600" dirty="0" smtClean="0">
                <a:solidFill>
                  <a:srgbClr val="FF0000"/>
                </a:solidFill>
              </a:rPr>
              <a:t>La motivation d’un employé passe par deux étapes</a:t>
            </a:r>
            <a:endParaRPr lang="fr-FR" sz="1600" dirty="0">
              <a:solidFill>
                <a:srgbClr val="FF0000"/>
              </a:solidFill>
            </a:endParaRPr>
          </a:p>
        </p:txBody>
      </p:sp>
      <p:sp>
        <p:nvSpPr>
          <p:cNvPr id="7" name="ZoneTexte 6"/>
          <p:cNvSpPr txBox="1"/>
          <p:nvPr/>
        </p:nvSpPr>
        <p:spPr>
          <a:xfrm>
            <a:off x="1916482" y="3557393"/>
            <a:ext cx="6889315" cy="338554"/>
          </a:xfrm>
          <a:prstGeom prst="rect">
            <a:avLst/>
          </a:prstGeom>
          <a:noFill/>
        </p:spPr>
        <p:txBody>
          <a:bodyPr wrap="square" rtlCol="0">
            <a:spAutoFit/>
          </a:bodyPr>
          <a:lstStyle/>
          <a:p>
            <a:pPr>
              <a:buFont typeface="Wingdings" pitchFamily="2" charset="2"/>
              <a:buChar char="q"/>
            </a:pPr>
            <a:r>
              <a:rPr lang="fr-FR" sz="1600" dirty="0" smtClean="0">
                <a:solidFill>
                  <a:srgbClr val="005696"/>
                </a:solidFill>
              </a:rPr>
              <a:t>Elimination des effets négatifs (facteurs d’hygiène)</a:t>
            </a:r>
            <a:endParaRPr lang="fr-FR" sz="1600" dirty="0">
              <a:solidFill>
                <a:srgbClr val="005696"/>
              </a:solidFill>
            </a:endParaRPr>
          </a:p>
        </p:txBody>
      </p:sp>
      <p:sp>
        <p:nvSpPr>
          <p:cNvPr id="8" name="ZoneTexte 7"/>
          <p:cNvSpPr txBox="1"/>
          <p:nvPr/>
        </p:nvSpPr>
        <p:spPr>
          <a:xfrm>
            <a:off x="1891429" y="4096011"/>
            <a:ext cx="6876789" cy="584775"/>
          </a:xfrm>
          <a:prstGeom prst="rect">
            <a:avLst/>
          </a:prstGeom>
          <a:noFill/>
        </p:spPr>
        <p:txBody>
          <a:bodyPr wrap="square" rtlCol="0">
            <a:spAutoFit/>
          </a:bodyPr>
          <a:lstStyle/>
          <a:p>
            <a:r>
              <a:rPr lang="fr-FR" sz="1600" dirty="0" smtClean="0"/>
              <a:t>Les employés cessent d’être mécontents dans leur milieu de travail et de leur emploi</a:t>
            </a:r>
            <a:endParaRPr lang="fr-FR" sz="1600" dirty="0"/>
          </a:p>
        </p:txBody>
      </p:sp>
      <p:sp>
        <p:nvSpPr>
          <p:cNvPr id="9" name="ZoneTexte 8"/>
          <p:cNvSpPr txBox="1"/>
          <p:nvPr/>
        </p:nvSpPr>
        <p:spPr>
          <a:xfrm>
            <a:off x="1803748" y="4847572"/>
            <a:ext cx="6726477" cy="338554"/>
          </a:xfrm>
          <a:prstGeom prst="rect">
            <a:avLst/>
          </a:prstGeom>
          <a:noFill/>
        </p:spPr>
        <p:txBody>
          <a:bodyPr wrap="square" rtlCol="0">
            <a:spAutoFit/>
          </a:bodyPr>
          <a:lstStyle/>
          <a:p>
            <a:pPr>
              <a:buFont typeface="Wingdings" pitchFamily="2" charset="2"/>
              <a:buChar char="q"/>
            </a:pPr>
            <a:r>
              <a:rPr lang="fr-FR" sz="1600" dirty="0" smtClean="0">
                <a:solidFill>
                  <a:srgbClr val="005696"/>
                </a:solidFill>
              </a:rPr>
              <a:t>Chercher des éléments susceptibles de motiver les employés</a:t>
            </a:r>
            <a:endParaRPr lang="fr-FR" sz="1600" dirty="0">
              <a:solidFill>
                <a:srgbClr val="005696"/>
              </a:solidFill>
            </a:endParaRPr>
          </a:p>
        </p:txBody>
      </p:sp>
      <p:sp>
        <p:nvSpPr>
          <p:cNvPr id="10" name="ZoneTexte 9"/>
          <p:cNvSpPr txBox="1"/>
          <p:nvPr/>
        </p:nvSpPr>
        <p:spPr>
          <a:xfrm>
            <a:off x="2029216" y="5421456"/>
            <a:ext cx="6751529" cy="338554"/>
          </a:xfrm>
          <a:prstGeom prst="rect">
            <a:avLst/>
          </a:prstGeom>
          <a:noFill/>
        </p:spPr>
        <p:txBody>
          <a:bodyPr wrap="square" rtlCol="0">
            <a:spAutoFit/>
          </a:bodyPr>
          <a:lstStyle/>
          <a:p>
            <a:pPr>
              <a:buFont typeface="Wingdings" pitchFamily="2" charset="2"/>
              <a:buChar char="§"/>
            </a:pPr>
            <a:r>
              <a:rPr lang="fr-FR" sz="1600" dirty="0" smtClean="0"/>
              <a:t>Offrir  plus de grande possibilité d’accomplissement aux employés</a:t>
            </a:r>
            <a:endParaRPr lang="fr-FR" sz="1600" dirty="0"/>
          </a:p>
        </p:txBody>
      </p:sp>
      <p:sp>
        <p:nvSpPr>
          <p:cNvPr id="11" name="ZoneTexte 10"/>
          <p:cNvSpPr txBox="1"/>
          <p:nvPr/>
        </p:nvSpPr>
        <p:spPr>
          <a:xfrm>
            <a:off x="2016690" y="6085334"/>
            <a:ext cx="7127310" cy="584775"/>
          </a:xfrm>
          <a:prstGeom prst="rect">
            <a:avLst/>
          </a:prstGeom>
          <a:noFill/>
        </p:spPr>
        <p:txBody>
          <a:bodyPr wrap="square" rtlCol="0">
            <a:spAutoFit/>
          </a:bodyPr>
          <a:lstStyle/>
          <a:p>
            <a:pPr>
              <a:buFont typeface="Wingdings" pitchFamily="2" charset="2"/>
              <a:buChar char="§"/>
            </a:pPr>
            <a:r>
              <a:rPr lang="fr-FR" sz="1600" dirty="0" smtClean="0"/>
              <a:t>Témoignage d’appréciation de leur travail, de nouvelle responsabilité, l’avancement</a:t>
            </a:r>
            <a:endParaRPr lang="fr-FR" sz="1600" dirty="0"/>
          </a:p>
        </p:txBody>
      </p:sp>
      <p:sp>
        <p:nvSpPr>
          <p:cNvPr id="12" name="Flèche vers la droite 6"/>
          <p:cNvSpPr/>
          <p:nvPr/>
        </p:nvSpPr>
        <p:spPr bwMode="auto">
          <a:xfrm>
            <a:off x="338202" y="2830436"/>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5" name="Espace réservé du contenu 1"/>
          <p:cNvSpPr>
            <a:spLocks noGrp="1"/>
          </p:cNvSpPr>
          <p:nvPr>
            <p:ph idx="11"/>
          </p:nvPr>
        </p:nvSpPr>
        <p:spPr>
          <a:xfrm>
            <a:off x="150312" y="1465545"/>
            <a:ext cx="1766169"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chemeClr val="tx1"/>
                </a:solidFill>
                <a:latin typeface="Arial" charset="0"/>
                <a:cs typeface="Arial" charset="0"/>
              </a:rPr>
              <a:t>La motivation et la</a:t>
            </a:r>
          </a:p>
          <a:p>
            <a:pPr marL="514350" indent="-514350" eaLnBrk="1" hangingPunct="1">
              <a:lnSpc>
                <a:spcPct val="120000"/>
              </a:lnSpc>
              <a:buNone/>
            </a:pPr>
            <a:r>
              <a:rPr lang="fr-FR" dirty="0" smtClean="0">
                <a:solidFill>
                  <a:schemeClr val="tx1"/>
                </a:solidFill>
                <a:latin typeface="Arial" charset="0"/>
                <a:cs typeface="Arial" charset="0"/>
              </a:rPr>
              <a:t>Productivité</a:t>
            </a:r>
          </a:p>
          <a:p>
            <a:pPr lvl="1">
              <a:lnSpc>
                <a:spcPct val="120000"/>
              </a:lnSpc>
              <a:spcAft>
                <a:spcPts val="200"/>
              </a:spcAft>
              <a:defRPr/>
            </a:pPr>
            <a:endParaRPr lang="fr-FR" dirty="0" smtClean="0"/>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contenu</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processus</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Font typeface="+mj-lt"/>
              <a:buAutoNum type="arabicPeriod"/>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du</a:t>
            </a:r>
          </a:p>
          <a:p>
            <a:pPr marL="514350" indent="-514350" eaLnBrk="1" hangingPunct="1">
              <a:lnSpc>
                <a:spcPct val="120000"/>
              </a:lnSpc>
              <a:buNone/>
            </a:pPr>
            <a:r>
              <a:rPr lang="fr-FR" dirty="0" smtClean="0">
                <a:solidFill>
                  <a:schemeClr val="tx1"/>
                </a:solidFill>
                <a:latin typeface="Arial" charset="0"/>
                <a:cs typeface="Arial" charset="0"/>
              </a:rPr>
              <a:t>Renforcement et de </a:t>
            </a:r>
          </a:p>
          <a:p>
            <a:pPr marL="514350" indent="-514350" eaLnBrk="1" hangingPunct="1">
              <a:lnSpc>
                <a:spcPct val="120000"/>
              </a:lnSpc>
              <a:buNone/>
            </a:pPr>
            <a:r>
              <a:rPr lang="fr-FR" dirty="0" smtClean="0">
                <a:solidFill>
                  <a:schemeClr val="tx1"/>
                </a:solidFill>
                <a:latin typeface="Arial" charset="0"/>
                <a:cs typeface="Arial" charset="0"/>
              </a:rPr>
              <a:t>l’apprentissage social</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La stratégie de </a:t>
            </a:r>
          </a:p>
          <a:p>
            <a:pPr marL="514350" indent="-514350" eaLnBrk="1" hangingPunct="1">
              <a:lnSpc>
                <a:spcPct val="120000"/>
              </a:lnSpc>
              <a:buNone/>
            </a:pPr>
            <a:r>
              <a:rPr lang="fr-FR" dirty="0" smtClean="0">
                <a:solidFill>
                  <a:schemeClr val="tx1"/>
                </a:solidFill>
                <a:latin typeface="Arial" charset="0"/>
                <a:cs typeface="Arial" charset="0"/>
              </a:rPr>
              <a:t>Récompense</a:t>
            </a: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théorie ESC</a:t>
            </a:r>
            <a:endParaRPr lang="fr-FR" dirty="0"/>
          </a:p>
        </p:txBody>
      </p:sp>
      <p:sp>
        <p:nvSpPr>
          <p:cNvPr id="5" name="ZoneTexte 4"/>
          <p:cNvSpPr txBox="1"/>
          <p:nvPr/>
        </p:nvSpPr>
        <p:spPr>
          <a:xfrm>
            <a:off x="6976997" y="3281819"/>
            <a:ext cx="2167003" cy="338554"/>
          </a:xfrm>
          <a:prstGeom prst="rect">
            <a:avLst/>
          </a:prstGeom>
          <a:noFill/>
        </p:spPr>
        <p:txBody>
          <a:bodyPr wrap="square" rtlCol="0">
            <a:spAutoFit/>
          </a:bodyPr>
          <a:lstStyle/>
          <a:p>
            <a:r>
              <a:rPr lang="fr-FR" sz="1600" dirty="0" smtClean="0"/>
              <a:t>Clayton </a:t>
            </a:r>
            <a:r>
              <a:rPr lang="fr-FR" sz="1600" dirty="0" err="1" smtClean="0"/>
              <a:t>Alderfer</a:t>
            </a:r>
            <a:endParaRPr lang="fr-FR" sz="1600" dirty="0"/>
          </a:p>
        </p:txBody>
      </p:sp>
      <p:sp>
        <p:nvSpPr>
          <p:cNvPr id="6" name="ZoneTexte 5"/>
          <p:cNvSpPr txBox="1"/>
          <p:nvPr/>
        </p:nvSpPr>
        <p:spPr>
          <a:xfrm>
            <a:off x="2217107" y="1929008"/>
            <a:ext cx="4546949" cy="646331"/>
          </a:xfrm>
          <a:prstGeom prst="rect">
            <a:avLst/>
          </a:prstGeom>
          <a:noFill/>
        </p:spPr>
        <p:txBody>
          <a:bodyPr wrap="square" rtlCol="0">
            <a:spAutoFit/>
          </a:bodyPr>
          <a:lstStyle/>
          <a:p>
            <a:r>
              <a:rPr lang="fr-FR" sz="1800" dirty="0" smtClean="0"/>
              <a:t>Il modifie la hiérarchie des besoins de </a:t>
            </a:r>
            <a:r>
              <a:rPr lang="fr-FR" sz="1800" dirty="0" err="1" smtClean="0"/>
              <a:t>Maslow</a:t>
            </a:r>
            <a:r>
              <a:rPr lang="fr-FR" sz="1800" dirty="0" smtClean="0"/>
              <a:t> en trois niveaux</a:t>
            </a:r>
            <a:endParaRPr lang="fr-FR" sz="1800" dirty="0"/>
          </a:p>
        </p:txBody>
      </p:sp>
      <p:sp>
        <p:nvSpPr>
          <p:cNvPr id="7" name="ZoneTexte 6"/>
          <p:cNvSpPr txBox="1"/>
          <p:nvPr/>
        </p:nvSpPr>
        <p:spPr>
          <a:xfrm>
            <a:off x="1753643" y="3181612"/>
            <a:ext cx="5260932" cy="369332"/>
          </a:xfrm>
          <a:prstGeom prst="rect">
            <a:avLst/>
          </a:prstGeom>
          <a:noFill/>
        </p:spPr>
        <p:txBody>
          <a:bodyPr wrap="square" rtlCol="0">
            <a:spAutoFit/>
          </a:bodyPr>
          <a:lstStyle/>
          <a:p>
            <a:pPr>
              <a:buFont typeface="Wingdings" pitchFamily="2" charset="2"/>
              <a:buChar char="q"/>
            </a:pPr>
            <a:r>
              <a:rPr lang="fr-FR" sz="1800" dirty="0" smtClean="0">
                <a:solidFill>
                  <a:srgbClr val="FF0000"/>
                </a:solidFill>
              </a:rPr>
              <a:t>Les besoins liés au maintien de l’existence</a:t>
            </a:r>
            <a:endParaRPr lang="fr-FR" sz="1800" dirty="0">
              <a:solidFill>
                <a:srgbClr val="FF0000"/>
              </a:solidFill>
            </a:endParaRPr>
          </a:p>
        </p:txBody>
      </p:sp>
      <p:sp>
        <p:nvSpPr>
          <p:cNvPr id="8" name="ZoneTexte 7"/>
          <p:cNvSpPr txBox="1"/>
          <p:nvPr/>
        </p:nvSpPr>
        <p:spPr>
          <a:xfrm>
            <a:off x="1916482" y="3745282"/>
            <a:ext cx="5724396" cy="646331"/>
          </a:xfrm>
          <a:prstGeom prst="rect">
            <a:avLst/>
          </a:prstGeom>
          <a:noFill/>
        </p:spPr>
        <p:txBody>
          <a:bodyPr wrap="square" rtlCol="0">
            <a:spAutoFit/>
          </a:bodyPr>
          <a:lstStyle/>
          <a:p>
            <a:r>
              <a:rPr lang="fr-FR" sz="1800" dirty="0" smtClean="0"/>
              <a:t>Besoins d’ordre matériel (physiologique et sécurité matériel chez </a:t>
            </a:r>
            <a:r>
              <a:rPr lang="fr-FR" sz="1800" dirty="0" err="1" smtClean="0"/>
              <a:t>Maslow</a:t>
            </a:r>
            <a:r>
              <a:rPr lang="fr-FR" sz="1800" dirty="0" smtClean="0"/>
              <a:t>)</a:t>
            </a:r>
            <a:endParaRPr lang="fr-FR" sz="1800" dirty="0"/>
          </a:p>
        </p:txBody>
      </p:sp>
      <p:sp>
        <p:nvSpPr>
          <p:cNvPr id="9" name="ZoneTexte 8"/>
          <p:cNvSpPr txBox="1"/>
          <p:nvPr/>
        </p:nvSpPr>
        <p:spPr>
          <a:xfrm>
            <a:off x="1891430" y="4609578"/>
            <a:ext cx="6826685" cy="369332"/>
          </a:xfrm>
          <a:prstGeom prst="rect">
            <a:avLst/>
          </a:prstGeom>
          <a:noFill/>
        </p:spPr>
        <p:txBody>
          <a:bodyPr wrap="square" rtlCol="0">
            <a:spAutoFit/>
          </a:bodyPr>
          <a:lstStyle/>
          <a:p>
            <a:pPr>
              <a:buFont typeface="Wingdings" pitchFamily="2" charset="2"/>
              <a:buChar char="q"/>
            </a:pPr>
            <a:r>
              <a:rPr lang="fr-FR" sz="1800" dirty="0" smtClean="0">
                <a:solidFill>
                  <a:srgbClr val="FF0000"/>
                </a:solidFill>
              </a:rPr>
              <a:t>Les besoins de socialisation</a:t>
            </a:r>
            <a:endParaRPr lang="fr-FR" sz="1800" dirty="0">
              <a:solidFill>
                <a:srgbClr val="FF0000"/>
              </a:solidFill>
            </a:endParaRPr>
          </a:p>
        </p:txBody>
      </p:sp>
      <p:sp>
        <p:nvSpPr>
          <p:cNvPr id="10" name="ZoneTexte 9"/>
          <p:cNvSpPr txBox="1"/>
          <p:nvPr/>
        </p:nvSpPr>
        <p:spPr>
          <a:xfrm>
            <a:off x="1816275" y="5060515"/>
            <a:ext cx="6513534" cy="646331"/>
          </a:xfrm>
          <a:prstGeom prst="rect">
            <a:avLst/>
          </a:prstGeom>
          <a:noFill/>
        </p:spPr>
        <p:txBody>
          <a:bodyPr wrap="square" rtlCol="0">
            <a:spAutoFit/>
          </a:bodyPr>
          <a:lstStyle/>
          <a:p>
            <a:r>
              <a:rPr lang="fr-FR" sz="1800" dirty="0" smtClean="0"/>
              <a:t>Correspondent aux besoins sociaux et d’estime de soi de </a:t>
            </a:r>
            <a:r>
              <a:rPr lang="fr-FR" sz="1800" dirty="0" err="1" smtClean="0"/>
              <a:t>Maslow</a:t>
            </a:r>
            <a:endParaRPr lang="fr-FR" sz="1800" dirty="0"/>
          </a:p>
        </p:txBody>
      </p:sp>
      <p:sp>
        <p:nvSpPr>
          <p:cNvPr id="11" name="ZoneTexte 10"/>
          <p:cNvSpPr txBox="1"/>
          <p:nvPr/>
        </p:nvSpPr>
        <p:spPr>
          <a:xfrm>
            <a:off x="1866378" y="5574082"/>
            <a:ext cx="6325644" cy="369332"/>
          </a:xfrm>
          <a:prstGeom prst="rect">
            <a:avLst/>
          </a:prstGeom>
          <a:noFill/>
        </p:spPr>
        <p:txBody>
          <a:bodyPr wrap="square" rtlCol="0">
            <a:spAutoFit/>
          </a:bodyPr>
          <a:lstStyle/>
          <a:p>
            <a:pPr>
              <a:buFont typeface="Wingdings" pitchFamily="2" charset="2"/>
              <a:buChar char="q"/>
            </a:pPr>
            <a:r>
              <a:rPr lang="fr-FR" sz="1800" dirty="0" smtClean="0">
                <a:solidFill>
                  <a:srgbClr val="FF0000"/>
                </a:solidFill>
              </a:rPr>
              <a:t>Les besoins de croissance</a:t>
            </a:r>
            <a:endParaRPr lang="fr-FR" sz="1800" dirty="0">
              <a:solidFill>
                <a:srgbClr val="FF0000"/>
              </a:solidFill>
            </a:endParaRPr>
          </a:p>
        </p:txBody>
      </p:sp>
      <p:sp>
        <p:nvSpPr>
          <p:cNvPr id="12" name="ZoneTexte 11"/>
          <p:cNvSpPr txBox="1"/>
          <p:nvPr/>
        </p:nvSpPr>
        <p:spPr>
          <a:xfrm>
            <a:off x="1991638" y="6037545"/>
            <a:ext cx="7152362" cy="369332"/>
          </a:xfrm>
          <a:prstGeom prst="rect">
            <a:avLst/>
          </a:prstGeom>
          <a:noFill/>
        </p:spPr>
        <p:txBody>
          <a:bodyPr wrap="square" rtlCol="0">
            <a:spAutoFit/>
          </a:bodyPr>
          <a:lstStyle/>
          <a:p>
            <a:r>
              <a:rPr lang="fr-FR" sz="1800" dirty="0" smtClean="0"/>
              <a:t>Correspondent aux besoins de réalisation de soi chez </a:t>
            </a:r>
            <a:r>
              <a:rPr lang="fr-FR" sz="1800" dirty="0" err="1" smtClean="0"/>
              <a:t>Maslow</a:t>
            </a:r>
            <a:endParaRPr lang="fr-FR" sz="1800" dirty="0"/>
          </a:p>
        </p:txBody>
      </p:sp>
      <p:pic>
        <p:nvPicPr>
          <p:cNvPr id="9218" name="Picture 2"/>
          <p:cNvPicPr>
            <a:picLocks noChangeAspect="1" noChangeArrowheads="1"/>
          </p:cNvPicPr>
          <p:nvPr/>
        </p:nvPicPr>
        <p:blipFill>
          <a:blip r:embed="rId2" cstate="print"/>
          <a:srcRect l="35835" t="42366" r="55634" b="36000"/>
          <a:stretch>
            <a:fillRect/>
          </a:stretch>
        </p:blipFill>
        <p:spPr bwMode="auto">
          <a:xfrm>
            <a:off x="7478039" y="1510723"/>
            <a:ext cx="1202498" cy="1715384"/>
          </a:xfrm>
          <a:prstGeom prst="rect">
            <a:avLst/>
          </a:prstGeom>
          <a:noFill/>
          <a:ln w="9525">
            <a:noFill/>
            <a:miter lim="800000"/>
            <a:headEnd/>
            <a:tailEnd/>
          </a:ln>
        </p:spPr>
      </p:pic>
      <p:sp>
        <p:nvSpPr>
          <p:cNvPr id="13" name="Flèche vers la droite 6"/>
          <p:cNvSpPr/>
          <p:nvPr/>
        </p:nvSpPr>
        <p:spPr bwMode="auto">
          <a:xfrm>
            <a:off x="338202" y="2830436"/>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6" name="Espace réservé du contenu 1"/>
          <p:cNvSpPr>
            <a:spLocks noGrp="1"/>
          </p:cNvSpPr>
          <p:nvPr>
            <p:ph idx="11"/>
          </p:nvPr>
        </p:nvSpPr>
        <p:spPr>
          <a:xfrm>
            <a:off x="150312" y="1465545"/>
            <a:ext cx="1766169"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chemeClr val="tx1"/>
                </a:solidFill>
                <a:latin typeface="Arial" charset="0"/>
                <a:cs typeface="Arial" charset="0"/>
              </a:rPr>
              <a:t>La motivation et la</a:t>
            </a:r>
          </a:p>
          <a:p>
            <a:pPr marL="514350" indent="-514350" eaLnBrk="1" hangingPunct="1">
              <a:lnSpc>
                <a:spcPct val="120000"/>
              </a:lnSpc>
              <a:buNone/>
            </a:pPr>
            <a:r>
              <a:rPr lang="fr-FR" dirty="0" smtClean="0">
                <a:solidFill>
                  <a:schemeClr val="tx1"/>
                </a:solidFill>
                <a:latin typeface="Arial" charset="0"/>
                <a:cs typeface="Arial" charset="0"/>
              </a:rPr>
              <a:t>Productivité</a:t>
            </a:r>
          </a:p>
          <a:p>
            <a:pPr lvl="1">
              <a:lnSpc>
                <a:spcPct val="120000"/>
              </a:lnSpc>
              <a:spcAft>
                <a:spcPts val="200"/>
              </a:spcAft>
              <a:defRPr/>
            </a:pPr>
            <a:endParaRPr lang="fr-FR" dirty="0" smtClean="0"/>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contenu</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processus</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Font typeface="+mj-lt"/>
              <a:buAutoNum type="arabicPeriod"/>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du</a:t>
            </a:r>
          </a:p>
          <a:p>
            <a:pPr marL="514350" indent="-514350" eaLnBrk="1" hangingPunct="1">
              <a:lnSpc>
                <a:spcPct val="120000"/>
              </a:lnSpc>
              <a:buNone/>
            </a:pPr>
            <a:r>
              <a:rPr lang="fr-FR" dirty="0" smtClean="0">
                <a:solidFill>
                  <a:schemeClr val="tx1"/>
                </a:solidFill>
                <a:latin typeface="Arial" charset="0"/>
                <a:cs typeface="Arial" charset="0"/>
              </a:rPr>
              <a:t>Renforcement et de </a:t>
            </a:r>
          </a:p>
          <a:p>
            <a:pPr marL="514350" indent="-514350" eaLnBrk="1" hangingPunct="1">
              <a:lnSpc>
                <a:spcPct val="120000"/>
              </a:lnSpc>
              <a:buNone/>
            </a:pPr>
            <a:r>
              <a:rPr lang="fr-FR" dirty="0" smtClean="0">
                <a:solidFill>
                  <a:schemeClr val="tx1"/>
                </a:solidFill>
                <a:latin typeface="Arial" charset="0"/>
                <a:cs typeface="Arial" charset="0"/>
              </a:rPr>
              <a:t>l’apprentissage social</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La stratégie de </a:t>
            </a:r>
          </a:p>
          <a:p>
            <a:pPr marL="514350" indent="-514350" eaLnBrk="1" hangingPunct="1">
              <a:lnSpc>
                <a:spcPct val="120000"/>
              </a:lnSpc>
              <a:buNone/>
            </a:pPr>
            <a:r>
              <a:rPr lang="fr-FR" dirty="0" smtClean="0">
                <a:solidFill>
                  <a:schemeClr val="tx1"/>
                </a:solidFill>
                <a:latin typeface="Arial" charset="0"/>
                <a:cs typeface="Arial" charset="0"/>
              </a:rPr>
              <a:t>Récompense</a:t>
            </a: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théorie de l’accomplissement</a:t>
            </a:r>
            <a:endParaRPr lang="fr-FR" dirty="0"/>
          </a:p>
        </p:txBody>
      </p:sp>
      <p:sp>
        <p:nvSpPr>
          <p:cNvPr id="3" name="ZoneTexte 2"/>
          <p:cNvSpPr txBox="1"/>
          <p:nvPr/>
        </p:nvSpPr>
        <p:spPr>
          <a:xfrm>
            <a:off x="1903956" y="1966586"/>
            <a:ext cx="3983278" cy="646331"/>
          </a:xfrm>
          <a:prstGeom prst="rect">
            <a:avLst/>
          </a:prstGeom>
          <a:noFill/>
        </p:spPr>
        <p:txBody>
          <a:bodyPr wrap="square" rtlCol="0">
            <a:spAutoFit/>
          </a:bodyPr>
          <a:lstStyle/>
          <a:p>
            <a:r>
              <a:rPr lang="fr-FR" sz="1800" dirty="0" smtClean="0"/>
              <a:t>Elle se rapporte à la motivation et au rendement des gestionnaires</a:t>
            </a:r>
            <a:endParaRPr lang="fr-FR" sz="1800" dirty="0"/>
          </a:p>
        </p:txBody>
      </p:sp>
      <p:sp>
        <p:nvSpPr>
          <p:cNvPr id="4" name="ZoneTexte 3"/>
          <p:cNvSpPr txBox="1"/>
          <p:nvPr/>
        </p:nvSpPr>
        <p:spPr>
          <a:xfrm>
            <a:off x="1941534" y="3169085"/>
            <a:ext cx="3507288" cy="369332"/>
          </a:xfrm>
          <a:prstGeom prst="rect">
            <a:avLst/>
          </a:prstGeom>
          <a:noFill/>
        </p:spPr>
        <p:txBody>
          <a:bodyPr wrap="square" rtlCol="0">
            <a:spAutoFit/>
          </a:bodyPr>
          <a:lstStyle/>
          <a:p>
            <a:pPr>
              <a:buFont typeface="Wingdings" pitchFamily="2" charset="2"/>
              <a:buChar char="q"/>
            </a:pPr>
            <a:r>
              <a:rPr lang="fr-FR" sz="1800" dirty="0" smtClean="0">
                <a:solidFill>
                  <a:srgbClr val="FF0000"/>
                </a:solidFill>
              </a:rPr>
              <a:t>Le besoin d’accomplissement</a:t>
            </a:r>
            <a:endParaRPr lang="fr-FR" sz="1800" dirty="0">
              <a:solidFill>
                <a:srgbClr val="FF0000"/>
              </a:solidFill>
            </a:endParaRPr>
          </a:p>
        </p:txBody>
      </p:sp>
      <p:sp>
        <p:nvSpPr>
          <p:cNvPr id="5" name="ZoneTexte 4"/>
          <p:cNvSpPr txBox="1"/>
          <p:nvPr/>
        </p:nvSpPr>
        <p:spPr>
          <a:xfrm>
            <a:off x="1803745" y="3995803"/>
            <a:ext cx="4058434" cy="1323439"/>
          </a:xfrm>
          <a:prstGeom prst="rect">
            <a:avLst/>
          </a:prstGeom>
          <a:noFill/>
        </p:spPr>
        <p:txBody>
          <a:bodyPr wrap="square" rtlCol="0">
            <a:spAutoFit/>
          </a:bodyPr>
          <a:lstStyle/>
          <a:p>
            <a:pPr>
              <a:buFont typeface="Wingdings" pitchFamily="2" charset="2"/>
              <a:buChar char="§"/>
            </a:pPr>
            <a:r>
              <a:rPr lang="fr-FR" sz="1600" dirty="0" smtClean="0"/>
              <a:t>Désir d’abattre tous les obstacles, poursuivre des buts ambitieux, assurer plus de responsabilités ,se fixer des objectifs difficiles, prendre son travail à cœur.</a:t>
            </a:r>
            <a:endParaRPr lang="fr-FR" sz="1600" dirty="0"/>
          </a:p>
        </p:txBody>
      </p:sp>
      <p:sp>
        <p:nvSpPr>
          <p:cNvPr id="8" name="ZoneTexte 7"/>
          <p:cNvSpPr txBox="1"/>
          <p:nvPr/>
        </p:nvSpPr>
        <p:spPr>
          <a:xfrm>
            <a:off x="5937338" y="3344448"/>
            <a:ext cx="3645074" cy="338554"/>
          </a:xfrm>
          <a:prstGeom prst="rect">
            <a:avLst/>
          </a:prstGeom>
          <a:noFill/>
        </p:spPr>
        <p:txBody>
          <a:bodyPr wrap="square" rtlCol="0">
            <a:spAutoFit/>
          </a:bodyPr>
          <a:lstStyle/>
          <a:p>
            <a:r>
              <a:rPr lang="fr-FR" sz="1600" dirty="0" smtClean="0"/>
              <a:t>David </a:t>
            </a:r>
            <a:r>
              <a:rPr lang="fr-FR" sz="1600" dirty="0" err="1" smtClean="0"/>
              <a:t>McClelland</a:t>
            </a:r>
            <a:r>
              <a:rPr lang="fr-FR" sz="1600" dirty="0" smtClean="0"/>
              <a:t> (1917-1998)</a:t>
            </a:r>
            <a:endParaRPr lang="fr-FR" sz="1600" dirty="0"/>
          </a:p>
        </p:txBody>
      </p:sp>
      <p:sp>
        <p:nvSpPr>
          <p:cNvPr id="9" name="ZoneTexte 8"/>
          <p:cNvSpPr txBox="1"/>
          <p:nvPr/>
        </p:nvSpPr>
        <p:spPr>
          <a:xfrm>
            <a:off x="5874707" y="4672208"/>
            <a:ext cx="3269293" cy="338554"/>
          </a:xfrm>
          <a:prstGeom prst="rect">
            <a:avLst/>
          </a:prstGeom>
          <a:noFill/>
        </p:spPr>
        <p:txBody>
          <a:bodyPr wrap="square" rtlCol="0">
            <a:spAutoFit/>
          </a:bodyPr>
          <a:lstStyle/>
          <a:p>
            <a:pPr>
              <a:buFont typeface="Wingdings" pitchFamily="2" charset="2"/>
              <a:buChar char="§"/>
            </a:pPr>
            <a:r>
              <a:rPr lang="fr-FR" sz="1600" dirty="0" smtClean="0"/>
              <a:t>Postes: entrepreneurs, vendeurs</a:t>
            </a:r>
            <a:endParaRPr lang="fr-FR" sz="1600" dirty="0"/>
          </a:p>
        </p:txBody>
      </p:sp>
      <p:pic>
        <p:nvPicPr>
          <p:cNvPr id="10242" name="Picture 2"/>
          <p:cNvPicPr>
            <a:picLocks noChangeAspect="1" noChangeArrowheads="1"/>
          </p:cNvPicPr>
          <p:nvPr/>
        </p:nvPicPr>
        <p:blipFill>
          <a:blip r:embed="rId2" cstate="print"/>
          <a:srcRect l="26366" t="20131" r="46085" b="10460"/>
          <a:stretch>
            <a:fillRect/>
          </a:stretch>
        </p:blipFill>
        <p:spPr bwMode="auto">
          <a:xfrm>
            <a:off x="7202467" y="1295465"/>
            <a:ext cx="1377862" cy="1952675"/>
          </a:xfrm>
          <a:prstGeom prst="rect">
            <a:avLst/>
          </a:prstGeom>
          <a:noFill/>
          <a:ln w="9525">
            <a:noFill/>
            <a:miter lim="800000"/>
            <a:headEnd/>
            <a:tailEnd/>
          </a:ln>
        </p:spPr>
      </p:pic>
      <p:sp>
        <p:nvSpPr>
          <p:cNvPr id="10" name="Flèche vers la droite 6"/>
          <p:cNvSpPr/>
          <p:nvPr/>
        </p:nvSpPr>
        <p:spPr bwMode="auto">
          <a:xfrm>
            <a:off x="338202" y="2830436"/>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3" name="Espace réservé du contenu 1"/>
          <p:cNvSpPr>
            <a:spLocks noGrp="1"/>
          </p:cNvSpPr>
          <p:nvPr>
            <p:ph idx="11"/>
          </p:nvPr>
        </p:nvSpPr>
        <p:spPr>
          <a:xfrm>
            <a:off x="150312" y="1465545"/>
            <a:ext cx="1766169"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chemeClr val="tx1"/>
                </a:solidFill>
                <a:latin typeface="Arial" charset="0"/>
                <a:cs typeface="Arial" charset="0"/>
              </a:rPr>
              <a:t>La motivation et la</a:t>
            </a:r>
          </a:p>
          <a:p>
            <a:pPr marL="514350" indent="-514350" eaLnBrk="1" hangingPunct="1">
              <a:lnSpc>
                <a:spcPct val="120000"/>
              </a:lnSpc>
              <a:buNone/>
            </a:pPr>
            <a:r>
              <a:rPr lang="fr-FR" dirty="0" smtClean="0">
                <a:solidFill>
                  <a:schemeClr val="tx1"/>
                </a:solidFill>
                <a:latin typeface="Arial" charset="0"/>
                <a:cs typeface="Arial" charset="0"/>
              </a:rPr>
              <a:t>Productivité</a:t>
            </a:r>
          </a:p>
          <a:p>
            <a:pPr lvl="1">
              <a:lnSpc>
                <a:spcPct val="120000"/>
              </a:lnSpc>
              <a:spcAft>
                <a:spcPts val="200"/>
              </a:spcAft>
              <a:defRPr/>
            </a:pPr>
            <a:endParaRPr lang="fr-FR" dirty="0" smtClean="0"/>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contenu</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processus</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Font typeface="+mj-lt"/>
              <a:buAutoNum type="arabicPeriod"/>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du</a:t>
            </a:r>
          </a:p>
          <a:p>
            <a:pPr marL="514350" indent="-514350" eaLnBrk="1" hangingPunct="1">
              <a:lnSpc>
                <a:spcPct val="120000"/>
              </a:lnSpc>
              <a:buNone/>
            </a:pPr>
            <a:r>
              <a:rPr lang="fr-FR" dirty="0" smtClean="0">
                <a:solidFill>
                  <a:schemeClr val="tx1"/>
                </a:solidFill>
                <a:latin typeface="Arial" charset="0"/>
                <a:cs typeface="Arial" charset="0"/>
              </a:rPr>
              <a:t>Renforcement et de </a:t>
            </a:r>
          </a:p>
          <a:p>
            <a:pPr marL="514350" indent="-514350" eaLnBrk="1" hangingPunct="1">
              <a:lnSpc>
                <a:spcPct val="120000"/>
              </a:lnSpc>
              <a:buNone/>
            </a:pPr>
            <a:r>
              <a:rPr lang="fr-FR" dirty="0" smtClean="0">
                <a:solidFill>
                  <a:schemeClr val="tx1"/>
                </a:solidFill>
                <a:latin typeface="Arial" charset="0"/>
                <a:cs typeface="Arial" charset="0"/>
              </a:rPr>
              <a:t>l’apprentissage social</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La stratégie de </a:t>
            </a:r>
          </a:p>
          <a:p>
            <a:pPr marL="514350" indent="-514350" eaLnBrk="1" hangingPunct="1">
              <a:lnSpc>
                <a:spcPct val="120000"/>
              </a:lnSpc>
              <a:buNone/>
            </a:pPr>
            <a:r>
              <a:rPr lang="fr-FR" dirty="0" smtClean="0">
                <a:solidFill>
                  <a:schemeClr val="tx1"/>
                </a:solidFill>
                <a:latin typeface="Arial" charset="0"/>
                <a:cs typeface="Arial" charset="0"/>
              </a:rPr>
              <a:t>Récompense</a:t>
            </a: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théorie de l’accomplissement</a:t>
            </a:r>
            <a:endParaRPr lang="fr-FR" dirty="0"/>
          </a:p>
        </p:txBody>
      </p:sp>
      <p:sp>
        <p:nvSpPr>
          <p:cNvPr id="5" name="ZoneTexte 4"/>
          <p:cNvSpPr txBox="1"/>
          <p:nvPr/>
        </p:nvSpPr>
        <p:spPr>
          <a:xfrm>
            <a:off x="2480153" y="1277655"/>
            <a:ext cx="3394554" cy="400110"/>
          </a:xfrm>
          <a:prstGeom prst="rect">
            <a:avLst/>
          </a:prstGeom>
          <a:noFill/>
        </p:spPr>
        <p:txBody>
          <a:bodyPr wrap="square" rtlCol="0">
            <a:spAutoFit/>
          </a:bodyPr>
          <a:lstStyle/>
          <a:p>
            <a:pPr>
              <a:buFont typeface="Wingdings" pitchFamily="2" charset="2"/>
              <a:buChar char="q"/>
            </a:pPr>
            <a:r>
              <a:rPr lang="fr-FR" dirty="0" smtClean="0">
                <a:solidFill>
                  <a:srgbClr val="FF0000"/>
                </a:solidFill>
              </a:rPr>
              <a:t>Le besoin d’affiliation</a:t>
            </a:r>
            <a:endParaRPr lang="fr-FR" dirty="0">
              <a:solidFill>
                <a:srgbClr val="FF0000"/>
              </a:solidFill>
            </a:endParaRPr>
          </a:p>
        </p:txBody>
      </p:sp>
      <p:sp>
        <p:nvSpPr>
          <p:cNvPr id="6" name="ZoneTexte 5"/>
          <p:cNvSpPr txBox="1"/>
          <p:nvPr/>
        </p:nvSpPr>
        <p:spPr>
          <a:xfrm>
            <a:off x="1979114" y="1803748"/>
            <a:ext cx="3056349" cy="584775"/>
          </a:xfrm>
          <a:prstGeom prst="rect">
            <a:avLst/>
          </a:prstGeom>
          <a:noFill/>
        </p:spPr>
        <p:txBody>
          <a:bodyPr wrap="square" rtlCol="0">
            <a:spAutoFit/>
          </a:bodyPr>
          <a:lstStyle/>
          <a:p>
            <a:pPr>
              <a:buFont typeface="Wingdings" pitchFamily="2" charset="2"/>
              <a:buChar char="§"/>
            </a:pPr>
            <a:r>
              <a:rPr lang="fr-FR" sz="1600" dirty="0" smtClean="0"/>
              <a:t>Sentiment d’établir un lien étroit avec d’autres,</a:t>
            </a:r>
            <a:endParaRPr lang="fr-FR" sz="1600" dirty="0"/>
          </a:p>
        </p:txBody>
      </p:sp>
      <p:sp>
        <p:nvSpPr>
          <p:cNvPr id="7" name="ZoneTexte 6"/>
          <p:cNvSpPr txBox="1"/>
          <p:nvPr/>
        </p:nvSpPr>
        <p:spPr>
          <a:xfrm>
            <a:off x="2104374" y="2267211"/>
            <a:ext cx="2968668" cy="1077218"/>
          </a:xfrm>
          <a:prstGeom prst="rect">
            <a:avLst/>
          </a:prstGeom>
          <a:noFill/>
        </p:spPr>
        <p:txBody>
          <a:bodyPr wrap="square" rtlCol="0">
            <a:spAutoFit/>
          </a:bodyPr>
          <a:lstStyle/>
          <a:p>
            <a:pPr>
              <a:buFont typeface="Wingdings" pitchFamily="2" charset="2"/>
              <a:buChar char="§"/>
            </a:pPr>
            <a:r>
              <a:rPr lang="fr-FR" sz="1600" dirty="0" smtClean="0"/>
              <a:t>Elargir le cercle d’amis, chercher la compagnie des autres, s’affilier volontiers à des groupes</a:t>
            </a:r>
            <a:endParaRPr lang="fr-FR" sz="1600" dirty="0"/>
          </a:p>
        </p:txBody>
      </p:sp>
      <p:sp>
        <p:nvSpPr>
          <p:cNvPr id="8" name="ZoneTexte 7"/>
          <p:cNvSpPr txBox="1"/>
          <p:nvPr/>
        </p:nvSpPr>
        <p:spPr>
          <a:xfrm>
            <a:off x="2016691" y="4208746"/>
            <a:ext cx="3557391" cy="400110"/>
          </a:xfrm>
          <a:prstGeom prst="rect">
            <a:avLst/>
          </a:prstGeom>
          <a:noFill/>
        </p:spPr>
        <p:txBody>
          <a:bodyPr wrap="square" rtlCol="0">
            <a:spAutoFit/>
          </a:bodyPr>
          <a:lstStyle/>
          <a:p>
            <a:pPr>
              <a:buFont typeface="Wingdings" pitchFamily="2" charset="2"/>
              <a:buChar char="q"/>
            </a:pPr>
            <a:r>
              <a:rPr lang="fr-FR" dirty="0" smtClean="0">
                <a:solidFill>
                  <a:srgbClr val="FF0000"/>
                </a:solidFill>
              </a:rPr>
              <a:t>Le besoin de pouvoir</a:t>
            </a:r>
            <a:endParaRPr lang="fr-FR" dirty="0">
              <a:solidFill>
                <a:srgbClr val="FF0000"/>
              </a:solidFill>
            </a:endParaRPr>
          </a:p>
        </p:txBody>
      </p:sp>
      <p:sp>
        <p:nvSpPr>
          <p:cNvPr id="9" name="ZoneTexte 8"/>
          <p:cNvSpPr txBox="1"/>
          <p:nvPr/>
        </p:nvSpPr>
        <p:spPr>
          <a:xfrm>
            <a:off x="2041742" y="4659682"/>
            <a:ext cx="6613742" cy="338554"/>
          </a:xfrm>
          <a:prstGeom prst="rect">
            <a:avLst/>
          </a:prstGeom>
          <a:noFill/>
        </p:spPr>
        <p:txBody>
          <a:bodyPr wrap="square" rtlCol="0">
            <a:spAutoFit/>
          </a:bodyPr>
          <a:lstStyle/>
          <a:p>
            <a:pPr>
              <a:buFont typeface="Wingdings" pitchFamily="2" charset="2"/>
              <a:buChar char="§"/>
            </a:pPr>
            <a:r>
              <a:rPr lang="fr-FR" sz="1600" dirty="0" smtClean="0"/>
              <a:t>Le désir d’influencer et de diriger les autres </a:t>
            </a:r>
            <a:endParaRPr lang="fr-FR" sz="1600" dirty="0"/>
          </a:p>
        </p:txBody>
      </p:sp>
      <p:sp>
        <p:nvSpPr>
          <p:cNvPr id="10" name="ZoneTexte 9"/>
          <p:cNvSpPr txBox="1"/>
          <p:nvPr/>
        </p:nvSpPr>
        <p:spPr>
          <a:xfrm>
            <a:off x="1929008" y="5173249"/>
            <a:ext cx="6187857" cy="830997"/>
          </a:xfrm>
          <a:prstGeom prst="rect">
            <a:avLst/>
          </a:prstGeom>
          <a:noFill/>
        </p:spPr>
        <p:txBody>
          <a:bodyPr wrap="square" rtlCol="0">
            <a:spAutoFit/>
          </a:bodyPr>
          <a:lstStyle/>
          <a:p>
            <a:pPr>
              <a:buFont typeface="Wingdings" pitchFamily="2" charset="2"/>
              <a:buChar char="§"/>
            </a:pPr>
            <a:r>
              <a:rPr lang="fr-FR" sz="1600" dirty="0" smtClean="0"/>
              <a:t>Les personnes qui comblent ce besoin remportent plus de succès que les autres. Elles aiment la compétition, sont assidues au travail.</a:t>
            </a:r>
            <a:endParaRPr lang="fr-FR" sz="1600" dirty="0"/>
          </a:p>
        </p:txBody>
      </p:sp>
      <p:sp>
        <p:nvSpPr>
          <p:cNvPr id="11" name="ZoneTexte 10"/>
          <p:cNvSpPr txBox="1"/>
          <p:nvPr/>
        </p:nvSpPr>
        <p:spPr>
          <a:xfrm>
            <a:off x="1979113" y="3770334"/>
            <a:ext cx="4484318" cy="338554"/>
          </a:xfrm>
          <a:prstGeom prst="rect">
            <a:avLst/>
          </a:prstGeom>
          <a:noFill/>
        </p:spPr>
        <p:txBody>
          <a:bodyPr wrap="square" rtlCol="0">
            <a:spAutoFit/>
          </a:bodyPr>
          <a:lstStyle/>
          <a:p>
            <a:pPr>
              <a:buFont typeface="Wingdings" pitchFamily="2" charset="2"/>
              <a:buChar char="§"/>
            </a:pPr>
            <a:r>
              <a:rPr lang="fr-FR" sz="1600" dirty="0" smtClean="0"/>
              <a:t>Postes occupés: personnel d’exécution</a:t>
            </a:r>
            <a:endParaRPr lang="fr-FR" sz="1600" dirty="0"/>
          </a:p>
        </p:txBody>
      </p:sp>
      <p:sp>
        <p:nvSpPr>
          <p:cNvPr id="12" name="ZoneTexte 11"/>
          <p:cNvSpPr txBox="1"/>
          <p:nvPr/>
        </p:nvSpPr>
        <p:spPr>
          <a:xfrm>
            <a:off x="1981200" y="6265102"/>
            <a:ext cx="6563639" cy="338554"/>
          </a:xfrm>
          <a:prstGeom prst="rect">
            <a:avLst/>
          </a:prstGeom>
          <a:noFill/>
        </p:spPr>
        <p:txBody>
          <a:bodyPr wrap="square" rtlCol="0">
            <a:spAutoFit/>
          </a:bodyPr>
          <a:lstStyle/>
          <a:p>
            <a:pPr>
              <a:buFont typeface="Wingdings" pitchFamily="2" charset="2"/>
              <a:buChar char="§"/>
            </a:pPr>
            <a:r>
              <a:rPr lang="fr-FR" sz="1600" dirty="0" smtClean="0"/>
              <a:t>Postes occupés: les cadres supérieurs, cadres intermédiaires</a:t>
            </a:r>
            <a:endParaRPr lang="fr-FR" sz="1600" dirty="0"/>
          </a:p>
        </p:txBody>
      </p:sp>
      <p:pic>
        <p:nvPicPr>
          <p:cNvPr id="13" name="Picture 3"/>
          <p:cNvPicPr>
            <a:picLocks noChangeAspect="1" noChangeArrowheads="1"/>
          </p:cNvPicPr>
          <p:nvPr/>
        </p:nvPicPr>
        <p:blipFill>
          <a:blip r:embed="rId2" cstate="print"/>
          <a:srcRect l="27042" t="38430" r="47014" b="31793"/>
          <a:stretch>
            <a:fillRect/>
          </a:stretch>
        </p:blipFill>
        <p:spPr bwMode="auto">
          <a:xfrm>
            <a:off x="5574082" y="1653434"/>
            <a:ext cx="3169085" cy="2046025"/>
          </a:xfrm>
          <a:prstGeom prst="rect">
            <a:avLst/>
          </a:prstGeom>
          <a:noFill/>
          <a:ln w="9525">
            <a:noFill/>
            <a:miter lim="800000"/>
            <a:headEnd/>
            <a:tailEnd/>
          </a:ln>
        </p:spPr>
      </p:pic>
      <p:sp>
        <p:nvSpPr>
          <p:cNvPr id="14" name="Flèche vers la droite 6"/>
          <p:cNvSpPr/>
          <p:nvPr/>
        </p:nvSpPr>
        <p:spPr bwMode="auto">
          <a:xfrm>
            <a:off x="338202" y="2830436"/>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7" name="Espace réservé du contenu 1"/>
          <p:cNvSpPr>
            <a:spLocks noGrp="1"/>
          </p:cNvSpPr>
          <p:nvPr>
            <p:ph idx="11"/>
          </p:nvPr>
        </p:nvSpPr>
        <p:spPr>
          <a:xfrm>
            <a:off x="150312" y="1465545"/>
            <a:ext cx="1766169"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chemeClr val="tx1"/>
                </a:solidFill>
                <a:latin typeface="Arial" charset="0"/>
                <a:cs typeface="Arial" charset="0"/>
              </a:rPr>
              <a:t>La motivation et la</a:t>
            </a:r>
          </a:p>
          <a:p>
            <a:pPr marL="514350" indent="-514350" eaLnBrk="1" hangingPunct="1">
              <a:lnSpc>
                <a:spcPct val="120000"/>
              </a:lnSpc>
              <a:buNone/>
            </a:pPr>
            <a:r>
              <a:rPr lang="fr-FR" dirty="0" smtClean="0">
                <a:solidFill>
                  <a:schemeClr val="tx1"/>
                </a:solidFill>
                <a:latin typeface="Arial" charset="0"/>
                <a:cs typeface="Arial" charset="0"/>
              </a:rPr>
              <a:t>Productivité</a:t>
            </a:r>
          </a:p>
          <a:p>
            <a:pPr lvl="1">
              <a:lnSpc>
                <a:spcPct val="120000"/>
              </a:lnSpc>
              <a:spcAft>
                <a:spcPts val="200"/>
              </a:spcAft>
              <a:defRPr/>
            </a:pPr>
            <a:endParaRPr lang="fr-FR" dirty="0" smtClean="0"/>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contenu</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processus</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Font typeface="+mj-lt"/>
              <a:buAutoNum type="arabicPeriod"/>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du</a:t>
            </a:r>
          </a:p>
          <a:p>
            <a:pPr marL="514350" indent="-514350" eaLnBrk="1" hangingPunct="1">
              <a:lnSpc>
                <a:spcPct val="120000"/>
              </a:lnSpc>
              <a:buNone/>
            </a:pPr>
            <a:r>
              <a:rPr lang="fr-FR" dirty="0" smtClean="0">
                <a:solidFill>
                  <a:schemeClr val="tx1"/>
                </a:solidFill>
                <a:latin typeface="Arial" charset="0"/>
                <a:cs typeface="Arial" charset="0"/>
              </a:rPr>
              <a:t>Renforcement et de </a:t>
            </a:r>
          </a:p>
          <a:p>
            <a:pPr marL="514350" indent="-514350" eaLnBrk="1" hangingPunct="1">
              <a:lnSpc>
                <a:spcPct val="120000"/>
              </a:lnSpc>
              <a:buNone/>
            </a:pPr>
            <a:r>
              <a:rPr lang="fr-FR" dirty="0" smtClean="0">
                <a:solidFill>
                  <a:schemeClr val="tx1"/>
                </a:solidFill>
                <a:latin typeface="Arial" charset="0"/>
                <a:cs typeface="Arial" charset="0"/>
              </a:rPr>
              <a:t>l’apprentissage social</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La stratégie de </a:t>
            </a:r>
          </a:p>
          <a:p>
            <a:pPr marL="514350" indent="-514350" eaLnBrk="1" hangingPunct="1">
              <a:lnSpc>
                <a:spcPct val="120000"/>
              </a:lnSpc>
              <a:buNone/>
            </a:pPr>
            <a:r>
              <a:rPr lang="fr-FR" dirty="0" smtClean="0">
                <a:solidFill>
                  <a:schemeClr val="tx1"/>
                </a:solidFill>
                <a:latin typeface="Arial" charset="0"/>
                <a:cs typeface="Arial" charset="0"/>
              </a:rPr>
              <a:t>Récompense</a:t>
            </a: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théories de la motivation axées sur le processus</a:t>
            </a:r>
            <a:endParaRPr lang="fr-FR" dirty="0"/>
          </a:p>
        </p:txBody>
      </p:sp>
      <p:sp>
        <p:nvSpPr>
          <p:cNvPr id="3" name="ZoneTexte 2"/>
          <p:cNvSpPr txBox="1"/>
          <p:nvPr/>
        </p:nvSpPr>
        <p:spPr>
          <a:xfrm>
            <a:off x="1791222" y="1490597"/>
            <a:ext cx="4158641" cy="923330"/>
          </a:xfrm>
          <a:prstGeom prst="rect">
            <a:avLst/>
          </a:prstGeom>
          <a:noFill/>
        </p:spPr>
        <p:txBody>
          <a:bodyPr wrap="square" rtlCol="0">
            <a:spAutoFit/>
          </a:bodyPr>
          <a:lstStyle/>
          <a:p>
            <a:pPr>
              <a:buFont typeface="Wingdings" pitchFamily="2" charset="2"/>
              <a:buChar char="q"/>
            </a:pPr>
            <a:r>
              <a:rPr lang="fr-FR" sz="1800" dirty="0" smtClean="0"/>
              <a:t>Les théories axées sur le contenu portent sur les besoins et les désirs à l’origine du comportement</a:t>
            </a:r>
            <a:endParaRPr lang="fr-FR" sz="1800" dirty="0"/>
          </a:p>
        </p:txBody>
      </p:sp>
      <p:sp>
        <p:nvSpPr>
          <p:cNvPr id="4" name="ZoneTexte 3"/>
          <p:cNvSpPr txBox="1"/>
          <p:nvPr/>
        </p:nvSpPr>
        <p:spPr>
          <a:xfrm>
            <a:off x="1954060" y="2830882"/>
            <a:ext cx="4609578" cy="923330"/>
          </a:xfrm>
          <a:prstGeom prst="rect">
            <a:avLst/>
          </a:prstGeom>
          <a:noFill/>
        </p:spPr>
        <p:txBody>
          <a:bodyPr wrap="square" rtlCol="0">
            <a:spAutoFit/>
          </a:bodyPr>
          <a:lstStyle/>
          <a:p>
            <a:pPr>
              <a:buFont typeface="Wingdings" pitchFamily="2" charset="2"/>
              <a:buChar char="q"/>
            </a:pPr>
            <a:r>
              <a:rPr lang="fr-FR" sz="1800" dirty="0" smtClean="0"/>
              <a:t>Les théories axées sur le processus considèrent les buts auxquels un individu rapporte sa conduite.</a:t>
            </a:r>
            <a:endParaRPr lang="fr-FR" sz="1800" dirty="0"/>
          </a:p>
        </p:txBody>
      </p:sp>
      <p:sp>
        <p:nvSpPr>
          <p:cNvPr id="5" name="ZoneTexte 4"/>
          <p:cNvSpPr txBox="1"/>
          <p:nvPr/>
        </p:nvSpPr>
        <p:spPr>
          <a:xfrm>
            <a:off x="1903956" y="4283901"/>
            <a:ext cx="6025020" cy="369332"/>
          </a:xfrm>
          <a:prstGeom prst="rect">
            <a:avLst/>
          </a:prstGeom>
          <a:noFill/>
        </p:spPr>
        <p:txBody>
          <a:bodyPr wrap="square" rtlCol="0">
            <a:spAutoFit/>
          </a:bodyPr>
          <a:lstStyle/>
          <a:p>
            <a:r>
              <a:rPr lang="fr-FR" sz="1800" dirty="0" smtClean="0"/>
              <a:t>Nous distinguons:</a:t>
            </a:r>
            <a:endParaRPr lang="fr-FR" sz="1800" dirty="0"/>
          </a:p>
        </p:txBody>
      </p:sp>
      <p:sp>
        <p:nvSpPr>
          <p:cNvPr id="6" name="ZoneTexte 5"/>
          <p:cNvSpPr txBox="1"/>
          <p:nvPr/>
        </p:nvSpPr>
        <p:spPr>
          <a:xfrm>
            <a:off x="2004166" y="5674290"/>
            <a:ext cx="5022936" cy="369332"/>
          </a:xfrm>
          <a:prstGeom prst="rect">
            <a:avLst/>
          </a:prstGeom>
          <a:noFill/>
        </p:spPr>
        <p:txBody>
          <a:bodyPr wrap="square" rtlCol="0">
            <a:spAutoFit/>
          </a:bodyPr>
          <a:lstStyle/>
          <a:p>
            <a:pPr>
              <a:buFont typeface="Wingdings" pitchFamily="2" charset="2"/>
              <a:buChar char="q"/>
            </a:pPr>
            <a:r>
              <a:rPr lang="fr-FR" sz="1800" dirty="0" smtClean="0"/>
              <a:t> la théorie de l’équité</a:t>
            </a:r>
            <a:endParaRPr lang="fr-FR" sz="1800" dirty="0"/>
          </a:p>
        </p:txBody>
      </p:sp>
      <p:sp>
        <p:nvSpPr>
          <p:cNvPr id="7" name="ZoneTexte 6"/>
          <p:cNvSpPr txBox="1"/>
          <p:nvPr/>
        </p:nvSpPr>
        <p:spPr>
          <a:xfrm>
            <a:off x="2041743" y="4897677"/>
            <a:ext cx="5661764" cy="707886"/>
          </a:xfrm>
          <a:prstGeom prst="rect">
            <a:avLst/>
          </a:prstGeom>
          <a:noFill/>
        </p:spPr>
        <p:txBody>
          <a:bodyPr wrap="square" rtlCol="0">
            <a:spAutoFit/>
          </a:bodyPr>
          <a:lstStyle/>
          <a:p>
            <a:pPr>
              <a:buFont typeface="Wingdings" pitchFamily="2" charset="2"/>
              <a:buChar char="q"/>
            </a:pPr>
            <a:r>
              <a:rPr lang="fr-FR" dirty="0" smtClean="0"/>
              <a:t>les théories du résultat escompté ou des attentes</a:t>
            </a:r>
            <a:endParaRPr lang="fr-FR" dirty="0"/>
          </a:p>
        </p:txBody>
      </p:sp>
      <p:pic>
        <p:nvPicPr>
          <p:cNvPr id="13314" name="Picture 2"/>
          <p:cNvPicPr>
            <a:picLocks noChangeAspect="1" noChangeArrowheads="1"/>
          </p:cNvPicPr>
          <p:nvPr/>
        </p:nvPicPr>
        <p:blipFill>
          <a:blip r:embed="rId2" cstate="print"/>
          <a:srcRect l="34141" t="38868" r="53183" b="33746"/>
          <a:stretch>
            <a:fillRect/>
          </a:stretch>
        </p:blipFill>
        <p:spPr bwMode="auto">
          <a:xfrm>
            <a:off x="6618506" y="1528175"/>
            <a:ext cx="1931831" cy="2347660"/>
          </a:xfrm>
          <a:prstGeom prst="rect">
            <a:avLst/>
          </a:prstGeom>
          <a:noFill/>
          <a:ln w="9525">
            <a:noFill/>
            <a:miter lim="800000"/>
            <a:headEnd/>
            <a:tailEnd/>
          </a:ln>
        </p:spPr>
      </p:pic>
      <p:sp>
        <p:nvSpPr>
          <p:cNvPr id="9" name="Flèche vers la droite 6"/>
          <p:cNvSpPr/>
          <p:nvPr/>
        </p:nvSpPr>
        <p:spPr bwMode="auto">
          <a:xfrm>
            <a:off x="288098" y="3857570"/>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2" name="Espace réservé du contenu 1"/>
          <p:cNvSpPr>
            <a:spLocks noGrp="1"/>
          </p:cNvSpPr>
          <p:nvPr>
            <p:ph idx="11"/>
          </p:nvPr>
        </p:nvSpPr>
        <p:spPr>
          <a:xfrm>
            <a:off x="150312" y="1465545"/>
            <a:ext cx="1766169"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chemeClr val="tx1"/>
                </a:solidFill>
                <a:latin typeface="Arial" charset="0"/>
                <a:cs typeface="Arial" charset="0"/>
              </a:rPr>
              <a:t>La motivation et la</a:t>
            </a:r>
          </a:p>
          <a:p>
            <a:pPr marL="514350" indent="-514350" eaLnBrk="1" hangingPunct="1">
              <a:lnSpc>
                <a:spcPct val="120000"/>
              </a:lnSpc>
              <a:buNone/>
            </a:pPr>
            <a:r>
              <a:rPr lang="fr-FR" dirty="0" smtClean="0">
                <a:solidFill>
                  <a:schemeClr val="tx1"/>
                </a:solidFill>
                <a:latin typeface="Arial" charset="0"/>
                <a:cs typeface="Arial" charset="0"/>
              </a:rPr>
              <a:t>Productivité</a:t>
            </a:r>
          </a:p>
          <a:p>
            <a:pPr lvl="1">
              <a:lnSpc>
                <a:spcPct val="120000"/>
              </a:lnSpc>
              <a:spcAft>
                <a:spcPts val="200"/>
              </a:spcAft>
              <a:defRPr/>
            </a:pPr>
            <a:endParaRPr lang="fr-FR" dirty="0" smtClean="0"/>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contenu</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processus</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Font typeface="+mj-lt"/>
              <a:buAutoNum type="arabicPeriod"/>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du</a:t>
            </a:r>
          </a:p>
          <a:p>
            <a:pPr marL="514350" indent="-514350" eaLnBrk="1" hangingPunct="1">
              <a:lnSpc>
                <a:spcPct val="120000"/>
              </a:lnSpc>
              <a:buNone/>
            </a:pPr>
            <a:r>
              <a:rPr lang="fr-FR" dirty="0" smtClean="0">
                <a:solidFill>
                  <a:schemeClr val="tx1"/>
                </a:solidFill>
                <a:latin typeface="Arial" charset="0"/>
                <a:cs typeface="Arial" charset="0"/>
              </a:rPr>
              <a:t>Renforcement et de </a:t>
            </a:r>
          </a:p>
          <a:p>
            <a:pPr marL="514350" indent="-514350" eaLnBrk="1" hangingPunct="1">
              <a:lnSpc>
                <a:spcPct val="120000"/>
              </a:lnSpc>
              <a:buNone/>
            </a:pPr>
            <a:r>
              <a:rPr lang="fr-FR" dirty="0" smtClean="0">
                <a:solidFill>
                  <a:schemeClr val="tx1"/>
                </a:solidFill>
                <a:latin typeface="Arial" charset="0"/>
                <a:cs typeface="Arial" charset="0"/>
              </a:rPr>
              <a:t>l’apprentissage social</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La stratégie de </a:t>
            </a:r>
          </a:p>
          <a:p>
            <a:pPr marL="514350" indent="-514350" eaLnBrk="1" hangingPunct="1">
              <a:lnSpc>
                <a:spcPct val="120000"/>
              </a:lnSpc>
              <a:buNone/>
            </a:pPr>
            <a:r>
              <a:rPr lang="fr-FR" dirty="0" smtClean="0">
                <a:solidFill>
                  <a:schemeClr val="tx1"/>
                </a:solidFill>
                <a:latin typeface="Arial" charset="0"/>
                <a:cs typeface="Arial" charset="0"/>
              </a:rPr>
              <a:t>Récompense</a:t>
            </a: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théorie du résultat escompté ou des attentes</a:t>
            </a:r>
            <a:endParaRPr lang="fr-FR" dirty="0"/>
          </a:p>
        </p:txBody>
      </p:sp>
      <p:sp>
        <p:nvSpPr>
          <p:cNvPr id="5" name="ZoneTexte 4"/>
          <p:cNvSpPr txBox="1"/>
          <p:nvPr/>
        </p:nvSpPr>
        <p:spPr>
          <a:xfrm>
            <a:off x="7365304" y="3645074"/>
            <a:ext cx="1778696" cy="338554"/>
          </a:xfrm>
          <a:prstGeom prst="rect">
            <a:avLst/>
          </a:prstGeom>
          <a:noFill/>
        </p:spPr>
        <p:txBody>
          <a:bodyPr wrap="square" rtlCol="0">
            <a:spAutoFit/>
          </a:bodyPr>
          <a:lstStyle/>
          <a:p>
            <a:r>
              <a:rPr lang="fr-FR" sz="1600" dirty="0" smtClean="0"/>
              <a:t>Victor Vroom</a:t>
            </a:r>
            <a:endParaRPr lang="fr-FR" sz="1600" dirty="0"/>
          </a:p>
        </p:txBody>
      </p:sp>
      <p:sp>
        <p:nvSpPr>
          <p:cNvPr id="6" name="ZoneTexte 5"/>
          <p:cNvSpPr txBox="1"/>
          <p:nvPr/>
        </p:nvSpPr>
        <p:spPr>
          <a:xfrm>
            <a:off x="2041742" y="2455101"/>
            <a:ext cx="4283901" cy="830997"/>
          </a:xfrm>
          <a:prstGeom prst="rect">
            <a:avLst/>
          </a:prstGeom>
          <a:noFill/>
        </p:spPr>
        <p:txBody>
          <a:bodyPr wrap="square" rtlCol="0">
            <a:spAutoFit/>
          </a:bodyPr>
          <a:lstStyle/>
          <a:p>
            <a:r>
              <a:rPr lang="fr-FR" sz="1600" dirty="0" smtClean="0"/>
              <a:t>L’individu s’appliquera au travail s’il croit fermement qu’au terme de ses efforts il obtiendra un bien vivement désiré.</a:t>
            </a:r>
            <a:endParaRPr lang="fr-FR" sz="1600" dirty="0"/>
          </a:p>
        </p:txBody>
      </p:sp>
      <p:sp>
        <p:nvSpPr>
          <p:cNvPr id="7" name="ZoneTexte 6"/>
          <p:cNvSpPr txBox="1"/>
          <p:nvPr/>
        </p:nvSpPr>
        <p:spPr>
          <a:xfrm>
            <a:off x="1828800" y="3720230"/>
            <a:ext cx="3920648" cy="338554"/>
          </a:xfrm>
          <a:prstGeom prst="rect">
            <a:avLst/>
          </a:prstGeom>
          <a:noFill/>
        </p:spPr>
        <p:txBody>
          <a:bodyPr wrap="square" rtlCol="0">
            <a:spAutoFit/>
          </a:bodyPr>
          <a:lstStyle/>
          <a:p>
            <a:r>
              <a:rPr lang="fr-FR" sz="1600" dirty="0" smtClean="0"/>
              <a:t>Elle répond à la question suivante:</a:t>
            </a:r>
            <a:endParaRPr lang="fr-FR" sz="1600" dirty="0"/>
          </a:p>
        </p:txBody>
      </p:sp>
      <p:sp>
        <p:nvSpPr>
          <p:cNvPr id="8" name="ZoneTexte 7"/>
          <p:cNvSpPr txBox="1"/>
          <p:nvPr/>
        </p:nvSpPr>
        <p:spPr>
          <a:xfrm>
            <a:off x="1903956" y="4196219"/>
            <a:ext cx="6739003" cy="338554"/>
          </a:xfrm>
          <a:prstGeom prst="rect">
            <a:avLst/>
          </a:prstGeom>
          <a:noFill/>
        </p:spPr>
        <p:txBody>
          <a:bodyPr wrap="square" rtlCol="0">
            <a:spAutoFit/>
          </a:bodyPr>
          <a:lstStyle/>
          <a:p>
            <a:r>
              <a:rPr lang="fr-FR" sz="1600" dirty="0" smtClean="0"/>
              <a:t>Les récompenses ou les bénéfices escomptés justifient-ils l’effort fourni?</a:t>
            </a:r>
            <a:endParaRPr lang="fr-FR" sz="1600" dirty="0"/>
          </a:p>
        </p:txBody>
      </p:sp>
      <p:sp>
        <p:nvSpPr>
          <p:cNvPr id="9" name="ZoneTexte 8"/>
          <p:cNvSpPr txBox="1"/>
          <p:nvPr/>
        </p:nvSpPr>
        <p:spPr>
          <a:xfrm>
            <a:off x="2116899" y="4885151"/>
            <a:ext cx="3995803" cy="338554"/>
          </a:xfrm>
          <a:prstGeom prst="rect">
            <a:avLst/>
          </a:prstGeom>
          <a:noFill/>
        </p:spPr>
        <p:txBody>
          <a:bodyPr wrap="square" rtlCol="0">
            <a:spAutoFit/>
          </a:bodyPr>
          <a:lstStyle/>
          <a:p>
            <a:r>
              <a:rPr lang="fr-FR" sz="1600" dirty="0" smtClean="0">
                <a:solidFill>
                  <a:srgbClr val="FF0000"/>
                </a:solidFill>
              </a:rPr>
              <a:t>Cette théorie fait intervenir trois notions:</a:t>
            </a:r>
            <a:endParaRPr lang="fr-FR" sz="1600" dirty="0">
              <a:solidFill>
                <a:srgbClr val="FF0000"/>
              </a:solidFill>
            </a:endParaRPr>
          </a:p>
        </p:txBody>
      </p:sp>
      <p:sp>
        <p:nvSpPr>
          <p:cNvPr id="10" name="ZoneTexte 9"/>
          <p:cNvSpPr txBox="1"/>
          <p:nvPr/>
        </p:nvSpPr>
        <p:spPr>
          <a:xfrm>
            <a:off x="1979113" y="5361140"/>
            <a:ext cx="4283902" cy="338554"/>
          </a:xfrm>
          <a:prstGeom prst="rect">
            <a:avLst/>
          </a:prstGeom>
          <a:noFill/>
        </p:spPr>
        <p:txBody>
          <a:bodyPr wrap="square" rtlCol="0">
            <a:spAutoFit/>
          </a:bodyPr>
          <a:lstStyle/>
          <a:p>
            <a:pPr>
              <a:buFont typeface="Wingdings" pitchFamily="2" charset="2"/>
              <a:buChar char="q"/>
            </a:pPr>
            <a:r>
              <a:rPr lang="fr-FR" sz="1600" dirty="0" smtClean="0"/>
              <a:t>Le lien entre l’effort et le rendement</a:t>
            </a:r>
            <a:endParaRPr lang="fr-FR" sz="1600" dirty="0"/>
          </a:p>
        </p:txBody>
      </p:sp>
      <p:sp>
        <p:nvSpPr>
          <p:cNvPr id="11" name="ZoneTexte 10"/>
          <p:cNvSpPr txBox="1"/>
          <p:nvPr/>
        </p:nvSpPr>
        <p:spPr>
          <a:xfrm>
            <a:off x="1878905" y="5787025"/>
            <a:ext cx="4546948" cy="338554"/>
          </a:xfrm>
          <a:prstGeom prst="rect">
            <a:avLst/>
          </a:prstGeom>
          <a:noFill/>
        </p:spPr>
        <p:txBody>
          <a:bodyPr wrap="square" rtlCol="0">
            <a:spAutoFit/>
          </a:bodyPr>
          <a:lstStyle/>
          <a:p>
            <a:pPr>
              <a:buFont typeface="Wingdings" pitchFamily="2" charset="2"/>
              <a:buChar char="q"/>
            </a:pPr>
            <a:r>
              <a:rPr lang="fr-FR" sz="1600" dirty="0" smtClean="0"/>
              <a:t>Le lien entre la récompense et le rendement</a:t>
            </a:r>
            <a:endParaRPr lang="fr-FR" sz="1600" dirty="0"/>
          </a:p>
        </p:txBody>
      </p:sp>
      <p:sp>
        <p:nvSpPr>
          <p:cNvPr id="12" name="ZoneTexte 11"/>
          <p:cNvSpPr txBox="1"/>
          <p:nvPr/>
        </p:nvSpPr>
        <p:spPr>
          <a:xfrm>
            <a:off x="1929008" y="6263014"/>
            <a:ext cx="7002050" cy="338554"/>
          </a:xfrm>
          <a:prstGeom prst="rect">
            <a:avLst/>
          </a:prstGeom>
          <a:noFill/>
        </p:spPr>
        <p:txBody>
          <a:bodyPr wrap="square" rtlCol="0">
            <a:spAutoFit/>
          </a:bodyPr>
          <a:lstStyle/>
          <a:p>
            <a:pPr>
              <a:buFont typeface="Wingdings" pitchFamily="2" charset="2"/>
              <a:buChar char="q"/>
            </a:pPr>
            <a:r>
              <a:rPr lang="fr-FR" sz="1600" dirty="0" smtClean="0"/>
              <a:t>La valeur du résultat</a:t>
            </a:r>
            <a:endParaRPr lang="fr-FR" sz="1600" dirty="0"/>
          </a:p>
        </p:txBody>
      </p:sp>
      <p:pic>
        <p:nvPicPr>
          <p:cNvPr id="14338" name="Picture 2"/>
          <p:cNvPicPr>
            <a:picLocks noChangeAspect="1" noChangeArrowheads="1"/>
          </p:cNvPicPr>
          <p:nvPr/>
        </p:nvPicPr>
        <p:blipFill>
          <a:blip r:embed="rId2" cstate="print"/>
          <a:srcRect l="33465" t="34854" r="52000" b="27888"/>
          <a:stretch>
            <a:fillRect/>
          </a:stretch>
        </p:blipFill>
        <p:spPr bwMode="auto">
          <a:xfrm>
            <a:off x="7417347" y="1934545"/>
            <a:ext cx="1225611" cy="1767160"/>
          </a:xfrm>
          <a:prstGeom prst="rect">
            <a:avLst/>
          </a:prstGeom>
          <a:noFill/>
          <a:ln w="9525">
            <a:noFill/>
            <a:miter lim="800000"/>
            <a:headEnd/>
            <a:tailEnd/>
          </a:ln>
        </p:spPr>
      </p:pic>
      <p:sp>
        <p:nvSpPr>
          <p:cNvPr id="13" name="ZoneTexte 12"/>
          <p:cNvSpPr txBox="1"/>
          <p:nvPr/>
        </p:nvSpPr>
        <p:spPr>
          <a:xfrm>
            <a:off x="1791222" y="1252603"/>
            <a:ext cx="7352778" cy="584775"/>
          </a:xfrm>
          <a:prstGeom prst="rect">
            <a:avLst/>
          </a:prstGeom>
          <a:noFill/>
        </p:spPr>
        <p:txBody>
          <a:bodyPr wrap="square" rtlCol="0">
            <a:spAutoFit/>
          </a:bodyPr>
          <a:lstStyle/>
          <a:p>
            <a:r>
              <a:rPr lang="fr-FR" sz="1600" i="1" dirty="0" smtClean="0"/>
              <a:t>L’individu s’efforce d’atteindre un niveau de rendement donné parce qu’il juge que l’effort en vaut la peine</a:t>
            </a:r>
            <a:endParaRPr lang="fr-FR" sz="1600" i="1" dirty="0"/>
          </a:p>
        </p:txBody>
      </p:sp>
      <p:sp>
        <p:nvSpPr>
          <p:cNvPr id="14" name="Flèche vers la droite 6"/>
          <p:cNvSpPr/>
          <p:nvPr/>
        </p:nvSpPr>
        <p:spPr bwMode="auto">
          <a:xfrm>
            <a:off x="288098" y="3857570"/>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7" name="Espace réservé du contenu 1"/>
          <p:cNvSpPr>
            <a:spLocks noGrp="1"/>
          </p:cNvSpPr>
          <p:nvPr>
            <p:ph idx="11"/>
          </p:nvPr>
        </p:nvSpPr>
        <p:spPr>
          <a:xfrm>
            <a:off x="150312" y="1465545"/>
            <a:ext cx="1766169"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chemeClr val="tx1"/>
                </a:solidFill>
                <a:latin typeface="Arial" charset="0"/>
                <a:cs typeface="Arial" charset="0"/>
              </a:rPr>
              <a:t>La motivation et la</a:t>
            </a:r>
          </a:p>
          <a:p>
            <a:pPr marL="514350" indent="-514350" eaLnBrk="1" hangingPunct="1">
              <a:lnSpc>
                <a:spcPct val="120000"/>
              </a:lnSpc>
              <a:buNone/>
            </a:pPr>
            <a:r>
              <a:rPr lang="fr-FR" dirty="0" smtClean="0">
                <a:solidFill>
                  <a:schemeClr val="tx1"/>
                </a:solidFill>
                <a:latin typeface="Arial" charset="0"/>
                <a:cs typeface="Arial" charset="0"/>
              </a:rPr>
              <a:t>Productivité</a:t>
            </a:r>
          </a:p>
          <a:p>
            <a:pPr lvl="1">
              <a:lnSpc>
                <a:spcPct val="120000"/>
              </a:lnSpc>
              <a:spcAft>
                <a:spcPts val="200"/>
              </a:spcAft>
              <a:defRPr/>
            </a:pPr>
            <a:endParaRPr lang="fr-FR" dirty="0" smtClean="0"/>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contenu</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processus</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Font typeface="+mj-lt"/>
              <a:buAutoNum type="arabicPeriod"/>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du</a:t>
            </a:r>
          </a:p>
          <a:p>
            <a:pPr marL="514350" indent="-514350" eaLnBrk="1" hangingPunct="1">
              <a:lnSpc>
                <a:spcPct val="120000"/>
              </a:lnSpc>
              <a:buNone/>
            </a:pPr>
            <a:r>
              <a:rPr lang="fr-FR" dirty="0" smtClean="0">
                <a:solidFill>
                  <a:schemeClr val="tx1"/>
                </a:solidFill>
                <a:latin typeface="Arial" charset="0"/>
                <a:cs typeface="Arial" charset="0"/>
              </a:rPr>
              <a:t>Renforcement et de </a:t>
            </a:r>
          </a:p>
          <a:p>
            <a:pPr marL="514350" indent="-514350" eaLnBrk="1" hangingPunct="1">
              <a:lnSpc>
                <a:spcPct val="120000"/>
              </a:lnSpc>
              <a:buNone/>
            </a:pPr>
            <a:r>
              <a:rPr lang="fr-FR" dirty="0" smtClean="0">
                <a:solidFill>
                  <a:schemeClr val="tx1"/>
                </a:solidFill>
                <a:latin typeface="Arial" charset="0"/>
                <a:cs typeface="Arial" charset="0"/>
              </a:rPr>
              <a:t>l’apprentissage social</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La stratégie de </a:t>
            </a:r>
          </a:p>
          <a:p>
            <a:pPr marL="514350" indent="-514350" eaLnBrk="1" hangingPunct="1">
              <a:lnSpc>
                <a:spcPct val="120000"/>
              </a:lnSpc>
              <a:buNone/>
            </a:pPr>
            <a:r>
              <a:rPr lang="fr-FR" dirty="0" smtClean="0">
                <a:solidFill>
                  <a:schemeClr val="tx1"/>
                </a:solidFill>
                <a:latin typeface="Arial" charset="0"/>
                <a:cs typeface="Arial" charset="0"/>
              </a:rPr>
              <a:t>Récompense</a:t>
            </a: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11"/>
          <p:cNvSpPr>
            <a:spLocks noGrp="1"/>
          </p:cNvSpPr>
          <p:nvPr>
            <p:ph type="title"/>
          </p:nvPr>
        </p:nvSpPr>
        <p:spPr/>
        <p:txBody>
          <a:bodyPr/>
          <a:lstStyle/>
          <a:p>
            <a:pPr eaLnBrk="1" hangingPunct="1"/>
            <a:r>
              <a:rPr lang="fr-FR" dirty="0">
                <a:latin typeface="Arial Narrow" charset="0"/>
                <a:cs typeface="Tahoma" charset="0"/>
              </a:rPr>
              <a:t>Plan</a:t>
            </a:r>
          </a:p>
        </p:txBody>
      </p:sp>
      <p:sp>
        <p:nvSpPr>
          <p:cNvPr id="16387" name="Rectangle 9"/>
          <p:cNvSpPr>
            <a:spLocks noGrp="1" noChangeArrowheads="1"/>
          </p:cNvSpPr>
          <p:nvPr>
            <p:ph idx="1"/>
          </p:nvPr>
        </p:nvSpPr>
        <p:spPr>
          <a:xfrm>
            <a:off x="300625" y="1614334"/>
            <a:ext cx="8843375" cy="3888144"/>
          </a:xfrm>
        </p:spPr>
        <p:txBody>
          <a:bodyPr/>
          <a:lstStyle/>
          <a:p>
            <a:pPr marL="514350" indent="-514350" eaLnBrk="1" hangingPunct="1">
              <a:lnSpc>
                <a:spcPct val="120000"/>
              </a:lnSpc>
              <a:buFont typeface="+mj-lt"/>
              <a:buAutoNum type="arabicPeriod"/>
            </a:pPr>
            <a:r>
              <a:rPr lang="fr-FR" sz="2000" b="1" dirty="0" smtClean="0">
                <a:latin typeface="Arial" charset="0"/>
                <a:cs typeface="Arial" charset="0"/>
              </a:rPr>
              <a:t>La motivation et la productivité</a:t>
            </a:r>
          </a:p>
          <a:p>
            <a:pPr marL="514350" indent="-514350" eaLnBrk="1" hangingPunct="1">
              <a:lnSpc>
                <a:spcPct val="120000"/>
              </a:lnSpc>
              <a:buFont typeface="+mj-lt"/>
              <a:buAutoNum type="arabicPeriod"/>
            </a:pPr>
            <a:r>
              <a:rPr lang="fr-FR" sz="2000" b="1" dirty="0" smtClean="0">
                <a:latin typeface="Arial" charset="0"/>
                <a:cs typeface="Arial" charset="0"/>
              </a:rPr>
              <a:t>Les théories de la motivation axées sur le contenu</a:t>
            </a:r>
          </a:p>
          <a:p>
            <a:pPr marL="514350" indent="-514350" eaLnBrk="1" hangingPunct="1">
              <a:lnSpc>
                <a:spcPct val="120000"/>
              </a:lnSpc>
              <a:buFont typeface="+mj-lt"/>
              <a:buAutoNum type="arabicPeriod"/>
            </a:pPr>
            <a:r>
              <a:rPr lang="fr-FR" sz="2000" b="1" dirty="0" smtClean="0">
                <a:latin typeface="Arial" charset="0"/>
                <a:cs typeface="Arial" charset="0"/>
              </a:rPr>
              <a:t>Les théories de la motivation axées sur le processus</a:t>
            </a:r>
          </a:p>
          <a:p>
            <a:pPr marL="514350" indent="-514350" eaLnBrk="1" hangingPunct="1">
              <a:lnSpc>
                <a:spcPct val="120000"/>
              </a:lnSpc>
            </a:pPr>
            <a:r>
              <a:rPr lang="fr-FR" sz="2000" b="1" dirty="0" smtClean="0">
                <a:latin typeface="Arial" charset="0"/>
                <a:cs typeface="Arial" charset="0"/>
              </a:rPr>
              <a:t>Les théories du renforcement et de l’apprentissage social</a:t>
            </a:r>
          </a:p>
          <a:p>
            <a:pPr marL="514350" indent="-514350" eaLnBrk="1" hangingPunct="1">
              <a:lnSpc>
                <a:spcPct val="120000"/>
              </a:lnSpc>
            </a:pPr>
            <a:r>
              <a:rPr lang="fr-FR" sz="2000" b="1" dirty="0" smtClean="0">
                <a:latin typeface="Arial" charset="0"/>
                <a:cs typeface="Arial" charset="0"/>
              </a:rPr>
              <a:t>La stratégie de Récompense</a:t>
            </a:r>
          </a:p>
          <a:p>
            <a:pPr marL="514350" indent="-514350" eaLnBrk="1" hangingPunct="1">
              <a:lnSpc>
                <a:spcPct val="120000"/>
              </a:lnSpc>
              <a:buNone/>
            </a:pPr>
            <a:endParaRPr lang="fr-FR" sz="2800" b="1" dirty="0">
              <a:latin typeface="Arial" charset="0"/>
              <a:cs typeface="Arial" charset="0"/>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2004164" y="1340285"/>
            <a:ext cx="6976997" cy="400110"/>
          </a:xfrm>
          <a:prstGeom prst="rect">
            <a:avLst/>
          </a:prstGeom>
          <a:noFill/>
        </p:spPr>
        <p:txBody>
          <a:bodyPr wrap="square" rtlCol="0">
            <a:spAutoFit/>
          </a:bodyPr>
          <a:lstStyle/>
          <a:p>
            <a:pPr>
              <a:buFont typeface="Wingdings" pitchFamily="2" charset="2"/>
              <a:buChar char="q"/>
            </a:pPr>
            <a:r>
              <a:rPr lang="fr-FR" dirty="0" smtClean="0">
                <a:solidFill>
                  <a:srgbClr val="FF0000"/>
                </a:solidFill>
              </a:rPr>
              <a:t>Le lien entre l’effort et le rendement</a:t>
            </a:r>
            <a:endParaRPr lang="fr-FR" dirty="0">
              <a:solidFill>
                <a:srgbClr val="FF0000"/>
              </a:solidFill>
            </a:endParaRPr>
          </a:p>
        </p:txBody>
      </p:sp>
      <p:sp>
        <p:nvSpPr>
          <p:cNvPr id="5" name="Titre 1"/>
          <p:cNvSpPr>
            <a:spLocks noGrp="1"/>
          </p:cNvSpPr>
          <p:nvPr>
            <p:ph type="title"/>
          </p:nvPr>
        </p:nvSpPr>
        <p:spPr/>
        <p:txBody>
          <a:bodyPr/>
          <a:lstStyle/>
          <a:p>
            <a:r>
              <a:rPr lang="fr-FR" dirty="0" smtClean="0"/>
              <a:t>La théorie du résultat escompté ou des attentes</a:t>
            </a:r>
            <a:endParaRPr lang="fr-FR" dirty="0"/>
          </a:p>
        </p:txBody>
      </p:sp>
      <p:sp>
        <p:nvSpPr>
          <p:cNvPr id="6" name="ZoneTexte 5"/>
          <p:cNvSpPr txBox="1"/>
          <p:nvPr/>
        </p:nvSpPr>
        <p:spPr>
          <a:xfrm>
            <a:off x="1853852" y="2091847"/>
            <a:ext cx="3344449" cy="2308324"/>
          </a:xfrm>
          <a:prstGeom prst="rect">
            <a:avLst/>
          </a:prstGeom>
          <a:noFill/>
        </p:spPr>
        <p:txBody>
          <a:bodyPr wrap="square" rtlCol="0">
            <a:spAutoFit/>
          </a:bodyPr>
          <a:lstStyle/>
          <a:p>
            <a:r>
              <a:rPr lang="fr-FR" sz="1800" dirty="0" smtClean="0"/>
              <a:t>L’individu  doit tout d’abord croire qu’il possède les aptitudes et les capacités requises pour accomplir sa tâche et qu’il sera capable d’atteindre un niveau de rendement donné moyennant une certaine somme de travail</a:t>
            </a:r>
            <a:endParaRPr lang="fr-FR" sz="1800" dirty="0"/>
          </a:p>
        </p:txBody>
      </p:sp>
      <p:sp>
        <p:nvSpPr>
          <p:cNvPr id="7" name="ZoneTexte 6"/>
          <p:cNvSpPr txBox="1"/>
          <p:nvPr/>
        </p:nvSpPr>
        <p:spPr>
          <a:xfrm>
            <a:off x="2054267" y="4835047"/>
            <a:ext cx="3557392" cy="338554"/>
          </a:xfrm>
          <a:prstGeom prst="rect">
            <a:avLst/>
          </a:prstGeom>
          <a:noFill/>
        </p:spPr>
        <p:txBody>
          <a:bodyPr wrap="square" rtlCol="0">
            <a:spAutoFit/>
          </a:bodyPr>
          <a:lstStyle/>
          <a:p>
            <a:r>
              <a:rPr lang="fr-FR" sz="1600" dirty="0" smtClean="0"/>
              <a:t>Exemple: </a:t>
            </a:r>
            <a:endParaRPr lang="fr-FR" sz="1600" dirty="0"/>
          </a:p>
        </p:txBody>
      </p:sp>
      <p:sp>
        <p:nvSpPr>
          <p:cNvPr id="8" name="ZoneTexte 7"/>
          <p:cNvSpPr txBox="1"/>
          <p:nvPr/>
        </p:nvSpPr>
        <p:spPr>
          <a:xfrm>
            <a:off x="1891430" y="5411244"/>
            <a:ext cx="7252570" cy="584775"/>
          </a:xfrm>
          <a:prstGeom prst="rect">
            <a:avLst/>
          </a:prstGeom>
          <a:noFill/>
        </p:spPr>
        <p:txBody>
          <a:bodyPr wrap="square" rtlCol="0">
            <a:spAutoFit/>
          </a:bodyPr>
          <a:lstStyle/>
          <a:p>
            <a:r>
              <a:rPr lang="fr-FR" sz="1600" dirty="0" smtClean="0"/>
              <a:t>Obtenir 100% à l’examen peut nécessiter 60%  de temps et d’effort que d’habitude.</a:t>
            </a:r>
            <a:endParaRPr lang="fr-FR" sz="1600" dirty="0"/>
          </a:p>
        </p:txBody>
      </p:sp>
      <p:pic>
        <p:nvPicPr>
          <p:cNvPr id="15362" name="Picture 2"/>
          <p:cNvPicPr>
            <a:picLocks noChangeAspect="1" noChangeArrowheads="1"/>
          </p:cNvPicPr>
          <p:nvPr/>
        </p:nvPicPr>
        <p:blipFill>
          <a:blip r:embed="rId2" cstate="print"/>
          <a:srcRect l="19859" t="29662" r="40000" b="22779"/>
          <a:stretch>
            <a:fillRect/>
          </a:stretch>
        </p:blipFill>
        <p:spPr bwMode="auto">
          <a:xfrm>
            <a:off x="5263172" y="1929008"/>
            <a:ext cx="3880828" cy="2586360"/>
          </a:xfrm>
          <a:prstGeom prst="rect">
            <a:avLst/>
          </a:prstGeom>
          <a:noFill/>
          <a:ln w="9525">
            <a:noFill/>
            <a:miter lim="800000"/>
            <a:headEnd/>
            <a:tailEnd/>
          </a:ln>
        </p:spPr>
      </p:pic>
      <p:sp>
        <p:nvSpPr>
          <p:cNvPr id="9" name="Flèche vers la droite 6"/>
          <p:cNvSpPr/>
          <p:nvPr/>
        </p:nvSpPr>
        <p:spPr bwMode="auto">
          <a:xfrm>
            <a:off x="288098" y="3857570"/>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2" name="Espace réservé du contenu 1"/>
          <p:cNvSpPr>
            <a:spLocks noGrp="1"/>
          </p:cNvSpPr>
          <p:nvPr>
            <p:ph idx="11"/>
          </p:nvPr>
        </p:nvSpPr>
        <p:spPr>
          <a:xfrm>
            <a:off x="150312" y="1465545"/>
            <a:ext cx="1766169"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chemeClr val="tx1"/>
                </a:solidFill>
                <a:latin typeface="Arial" charset="0"/>
                <a:cs typeface="Arial" charset="0"/>
              </a:rPr>
              <a:t>La motivation et la</a:t>
            </a:r>
          </a:p>
          <a:p>
            <a:pPr marL="514350" indent="-514350" eaLnBrk="1" hangingPunct="1">
              <a:lnSpc>
                <a:spcPct val="120000"/>
              </a:lnSpc>
              <a:buNone/>
            </a:pPr>
            <a:r>
              <a:rPr lang="fr-FR" dirty="0" smtClean="0">
                <a:solidFill>
                  <a:schemeClr val="tx1"/>
                </a:solidFill>
                <a:latin typeface="Arial" charset="0"/>
                <a:cs typeface="Arial" charset="0"/>
              </a:rPr>
              <a:t>Productivité</a:t>
            </a:r>
          </a:p>
          <a:p>
            <a:pPr lvl="1">
              <a:lnSpc>
                <a:spcPct val="120000"/>
              </a:lnSpc>
              <a:spcAft>
                <a:spcPts val="200"/>
              </a:spcAft>
              <a:defRPr/>
            </a:pPr>
            <a:endParaRPr lang="fr-FR" dirty="0" smtClean="0"/>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contenu</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processus</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Font typeface="+mj-lt"/>
              <a:buAutoNum type="arabicPeriod"/>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du</a:t>
            </a:r>
          </a:p>
          <a:p>
            <a:pPr marL="514350" indent="-514350" eaLnBrk="1" hangingPunct="1">
              <a:lnSpc>
                <a:spcPct val="120000"/>
              </a:lnSpc>
              <a:buNone/>
            </a:pPr>
            <a:r>
              <a:rPr lang="fr-FR" dirty="0" smtClean="0">
                <a:solidFill>
                  <a:schemeClr val="tx1"/>
                </a:solidFill>
                <a:latin typeface="Arial" charset="0"/>
                <a:cs typeface="Arial" charset="0"/>
              </a:rPr>
              <a:t>Renforcement et de </a:t>
            </a:r>
          </a:p>
          <a:p>
            <a:pPr marL="514350" indent="-514350" eaLnBrk="1" hangingPunct="1">
              <a:lnSpc>
                <a:spcPct val="120000"/>
              </a:lnSpc>
              <a:buNone/>
            </a:pPr>
            <a:r>
              <a:rPr lang="fr-FR" dirty="0" smtClean="0">
                <a:solidFill>
                  <a:schemeClr val="tx1"/>
                </a:solidFill>
                <a:latin typeface="Arial" charset="0"/>
                <a:cs typeface="Arial" charset="0"/>
              </a:rPr>
              <a:t>l’apprentissage social</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La stratégie de </a:t>
            </a:r>
          </a:p>
          <a:p>
            <a:pPr marL="514350" indent="-514350" eaLnBrk="1" hangingPunct="1">
              <a:lnSpc>
                <a:spcPct val="120000"/>
              </a:lnSpc>
              <a:buNone/>
            </a:pPr>
            <a:r>
              <a:rPr lang="fr-FR" dirty="0" smtClean="0">
                <a:solidFill>
                  <a:schemeClr val="tx1"/>
                </a:solidFill>
                <a:latin typeface="Arial" charset="0"/>
                <a:cs typeface="Arial" charset="0"/>
              </a:rPr>
              <a:t>Récompense</a:t>
            </a: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théorie du résultat escompté ou des attentes</a:t>
            </a:r>
            <a:endParaRPr lang="fr-FR" dirty="0"/>
          </a:p>
        </p:txBody>
      </p:sp>
      <p:sp>
        <p:nvSpPr>
          <p:cNvPr id="5" name="ZoneTexte 4"/>
          <p:cNvSpPr txBox="1"/>
          <p:nvPr/>
        </p:nvSpPr>
        <p:spPr>
          <a:xfrm>
            <a:off x="2016690" y="1315233"/>
            <a:ext cx="6826685" cy="400110"/>
          </a:xfrm>
          <a:prstGeom prst="rect">
            <a:avLst/>
          </a:prstGeom>
          <a:noFill/>
        </p:spPr>
        <p:txBody>
          <a:bodyPr wrap="square" rtlCol="0">
            <a:spAutoFit/>
          </a:bodyPr>
          <a:lstStyle/>
          <a:p>
            <a:pPr>
              <a:buFont typeface="Wingdings" pitchFamily="2" charset="2"/>
              <a:buChar char="q"/>
            </a:pPr>
            <a:r>
              <a:rPr lang="fr-FR" dirty="0" smtClean="0">
                <a:solidFill>
                  <a:srgbClr val="FF0000"/>
                </a:solidFill>
              </a:rPr>
              <a:t>Le lien entre la récompense et le rendement</a:t>
            </a:r>
            <a:endParaRPr lang="fr-FR" dirty="0">
              <a:solidFill>
                <a:srgbClr val="FF0000"/>
              </a:solidFill>
            </a:endParaRPr>
          </a:p>
        </p:txBody>
      </p:sp>
      <p:sp>
        <p:nvSpPr>
          <p:cNvPr id="6" name="ZoneTexte 5"/>
          <p:cNvSpPr txBox="1"/>
          <p:nvPr/>
        </p:nvSpPr>
        <p:spPr>
          <a:xfrm>
            <a:off x="1866379" y="2091847"/>
            <a:ext cx="3181610" cy="1200329"/>
          </a:xfrm>
          <a:prstGeom prst="rect">
            <a:avLst/>
          </a:prstGeom>
          <a:noFill/>
        </p:spPr>
        <p:txBody>
          <a:bodyPr wrap="square" rtlCol="0">
            <a:spAutoFit/>
          </a:bodyPr>
          <a:lstStyle/>
          <a:p>
            <a:pPr>
              <a:buFont typeface="Wingdings" pitchFamily="2" charset="2"/>
              <a:buChar char="§"/>
            </a:pPr>
            <a:r>
              <a:rPr lang="fr-FR" sz="1800" dirty="0" smtClean="0"/>
              <a:t>L’individu peut juger qu’un niveau de rendement donné lui procurera la récompense qu’il désire</a:t>
            </a:r>
            <a:endParaRPr lang="fr-FR" sz="1800" dirty="0"/>
          </a:p>
        </p:txBody>
      </p:sp>
      <p:sp>
        <p:nvSpPr>
          <p:cNvPr id="7" name="ZoneTexte 6"/>
          <p:cNvSpPr txBox="1"/>
          <p:nvPr/>
        </p:nvSpPr>
        <p:spPr>
          <a:xfrm>
            <a:off x="1916483" y="4096011"/>
            <a:ext cx="7227517" cy="923330"/>
          </a:xfrm>
          <a:prstGeom prst="rect">
            <a:avLst/>
          </a:prstGeom>
          <a:noFill/>
        </p:spPr>
        <p:txBody>
          <a:bodyPr wrap="square" rtlCol="0">
            <a:spAutoFit/>
          </a:bodyPr>
          <a:lstStyle/>
          <a:p>
            <a:pPr>
              <a:buFont typeface="Wingdings" pitchFamily="2" charset="2"/>
              <a:buChar char="§"/>
            </a:pPr>
            <a:r>
              <a:rPr lang="fr-FR" sz="1800" dirty="0" smtClean="0"/>
              <a:t>S’il estime qu’on ne tiendra pas compte de son rendement et que celui-ci ne lui rapportera aucune récompense, il ne sera pas disposé à investir beaucoup d’efforts</a:t>
            </a:r>
            <a:endParaRPr lang="fr-FR" sz="1800" dirty="0"/>
          </a:p>
        </p:txBody>
      </p:sp>
      <p:sp>
        <p:nvSpPr>
          <p:cNvPr id="8" name="ZoneTexte 7"/>
          <p:cNvSpPr txBox="1"/>
          <p:nvPr/>
        </p:nvSpPr>
        <p:spPr>
          <a:xfrm>
            <a:off x="1916482" y="5536504"/>
            <a:ext cx="6851737" cy="646331"/>
          </a:xfrm>
          <a:prstGeom prst="rect">
            <a:avLst/>
          </a:prstGeom>
          <a:noFill/>
        </p:spPr>
        <p:txBody>
          <a:bodyPr wrap="square" rtlCol="0">
            <a:spAutoFit/>
          </a:bodyPr>
          <a:lstStyle/>
          <a:p>
            <a:pPr>
              <a:buFont typeface="Wingdings" pitchFamily="2" charset="2"/>
              <a:buChar char="§"/>
            </a:pPr>
            <a:r>
              <a:rPr lang="fr-FR" sz="1800" dirty="0" smtClean="0"/>
              <a:t>Un voyage à Hawaï sera payé à un étudiant qui obtiendra 100% de la note à l’examen</a:t>
            </a:r>
            <a:endParaRPr lang="fr-FR" sz="1800" dirty="0"/>
          </a:p>
        </p:txBody>
      </p:sp>
      <p:pic>
        <p:nvPicPr>
          <p:cNvPr id="16386" name="Picture 2"/>
          <p:cNvPicPr>
            <a:picLocks noChangeAspect="1" noChangeArrowheads="1"/>
          </p:cNvPicPr>
          <p:nvPr/>
        </p:nvPicPr>
        <p:blipFill>
          <a:blip r:embed="rId2" cstate="print"/>
          <a:srcRect l="21296" t="32901" r="41606" b="28488"/>
          <a:stretch>
            <a:fillRect/>
          </a:stretch>
        </p:blipFill>
        <p:spPr bwMode="auto">
          <a:xfrm>
            <a:off x="4911437" y="1691014"/>
            <a:ext cx="3988507" cy="2334958"/>
          </a:xfrm>
          <a:prstGeom prst="rect">
            <a:avLst/>
          </a:prstGeom>
          <a:noFill/>
          <a:ln w="9525">
            <a:noFill/>
            <a:miter lim="800000"/>
            <a:headEnd/>
            <a:tailEnd/>
          </a:ln>
        </p:spPr>
      </p:pic>
      <p:sp>
        <p:nvSpPr>
          <p:cNvPr id="9" name="Flèche vers la droite 6"/>
          <p:cNvSpPr/>
          <p:nvPr/>
        </p:nvSpPr>
        <p:spPr bwMode="auto">
          <a:xfrm>
            <a:off x="288098" y="3857570"/>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2" name="Espace réservé du contenu 1"/>
          <p:cNvSpPr>
            <a:spLocks noGrp="1"/>
          </p:cNvSpPr>
          <p:nvPr>
            <p:ph idx="11"/>
          </p:nvPr>
        </p:nvSpPr>
        <p:spPr>
          <a:xfrm>
            <a:off x="150312" y="1465545"/>
            <a:ext cx="1766169"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chemeClr val="tx1"/>
                </a:solidFill>
                <a:latin typeface="Arial" charset="0"/>
                <a:cs typeface="Arial" charset="0"/>
              </a:rPr>
              <a:t>La motivation et la</a:t>
            </a:r>
          </a:p>
          <a:p>
            <a:pPr marL="514350" indent="-514350" eaLnBrk="1" hangingPunct="1">
              <a:lnSpc>
                <a:spcPct val="120000"/>
              </a:lnSpc>
              <a:buNone/>
            </a:pPr>
            <a:r>
              <a:rPr lang="fr-FR" dirty="0" smtClean="0">
                <a:solidFill>
                  <a:schemeClr val="tx1"/>
                </a:solidFill>
                <a:latin typeface="Arial" charset="0"/>
                <a:cs typeface="Arial" charset="0"/>
              </a:rPr>
              <a:t>Productivité</a:t>
            </a:r>
          </a:p>
          <a:p>
            <a:pPr lvl="1">
              <a:lnSpc>
                <a:spcPct val="120000"/>
              </a:lnSpc>
              <a:spcAft>
                <a:spcPts val="200"/>
              </a:spcAft>
              <a:defRPr/>
            </a:pPr>
            <a:endParaRPr lang="fr-FR" dirty="0" smtClean="0"/>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contenu</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processus</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Font typeface="+mj-lt"/>
              <a:buAutoNum type="arabicPeriod"/>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du</a:t>
            </a:r>
          </a:p>
          <a:p>
            <a:pPr marL="514350" indent="-514350" eaLnBrk="1" hangingPunct="1">
              <a:lnSpc>
                <a:spcPct val="120000"/>
              </a:lnSpc>
              <a:buNone/>
            </a:pPr>
            <a:r>
              <a:rPr lang="fr-FR" dirty="0" smtClean="0">
                <a:solidFill>
                  <a:schemeClr val="tx1"/>
                </a:solidFill>
                <a:latin typeface="Arial" charset="0"/>
                <a:cs typeface="Arial" charset="0"/>
              </a:rPr>
              <a:t>Renforcement et de </a:t>
            </a:r>
          </a:p>
          <a:p>
            <a:pPr marL="514350" indent="-514350" eaLnBrk="1" hangingPunct="1">
              <a:lnSpc>
                <a:spcPct val="120000"/>
              </a:lnSpc>
              <a:buNone/>
            </a:pPr>
            <a:r>
              <a:rPr lang="fr-FR" dirty="0" smtClean="0">
                <a:solidFill>
                  <a:schemeClr val="tx1"/>
                </a:solidFill>
                <a:latin typeface="Arial" charset="0"/>
                <a:cs typeface="Arial" charset="0"/>
              </a:rPr>
              <a:t>l’apprentissage social</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La stratégie de </a:t>
            </a:r>
          </a:p>
          <a:p>
            <a:pPr marL="514350" indent="-514350" eaLnBrk="1" hangingPunct="1">
              <a:lnSpc>
                <a:spcPct val="120000"/>
              </a:lnSpc>
              <a:buNone/>
            </a:pPr>
            <a:r>
              <a:rPr lang="fr-FR" dirty="0" smtClean="0">
                <a:solidFill>
                  <a:schemeClr val="tx1"/>
                </a:solidFill>
                <a:latin typeface="Arial" charset="0"/>
                <a:cs typeface="Arial" charset="0"/>
              </a:rPr>
              <a:t>Récompense</a:t>
            </a: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théorie du résultat escompté ou des attentes</a:t>
            </a:r>
            <a:endParaRPr lang="fr-FR" dirty="0"/>
          </a:p>
        </p:txBody>
      </p:sp>
      <p:sp>
        <p:nvSpPr>
          <p:cNvPr id="4" name="ZoneTexte 3"/>
          <p:cNvSpPr txBox="1"/>
          <p:nvPr/>
        </p:nvSpPr>
        <p:spPr>
          <a:xfrm>
            <a:off x="3006246" y="1177446"/>
            <a:ext cx="2893513" cy="400110"/>
          </a:xfrm>
          <a:prstGeom prst="rect">
            <a:avLst/>
          </a:prstGeom>
          <a:noFill/>
        </p:spPr>
        <p:txBody>
          <a:bodyPr wrap="square" rtlCol="0">
            <a:spAutoFit/>
          </a:bodyPr>
          <a:lstStyle/>
          <a:p>
            <a:pPr>
              <a:buFont typeface="Wingdings" pitchFamily="2" charset="2"/>
              <a:buChar char="q"/>
            </a:pPr>
            <a:r>
              <a:rPr lang="fr-FR" dirty="0" smtClean="0">
                <a:solidFill>
                  <a:srgbClr val="FF0000"/>
                </a:solidFill>
              </a:rPr>
              <a:t>La valeur du résultat</a:t>
            </a:r>
            <a:endParaRPr lang="fr-FR" dirty="0">
              <a:solidFill>
                <a:srgbClr val="FF0000"/>
              </a:solidFill>
            </a:endParaRPr>
          </a:p>
        </p:txBody>
      </p:sp>
      <p:sp>
        <p:nvSpPr>
          <p:cNvPr id="5" name="ZoneTexte 4"/>
          <p:cNvSpPr txBox="1"/>
          <p:nvPr/>
        </p:nvSpPr>
        <p:spPr>
          <a:xfrm>
            <a:off x="1916482" y="1878904"/>
            <a:ext cx="3933173" cy="646331"/>
          </a:xfrm>
          <a:prstGeom prst="rect">
            <a:avLst/>
          </a:prstGeom>
          <a:noFill/>
        </p:spPr>
        <p:txBody>
          <a:bodyPr wrap="square" rtlCol="0">
            <a:spAutoFit/>
          </a:bodyPr>
          <a:lstStyle/>
          <a:p>
            <a:pPr>
              <a:buFont typeface="Wingdings" pitchFamily="2" charset="2"/>
              <a:buChar char="q"/>
            </a:pPr>
            <a:r>
              <a:rPr lang="fr-FR" sz="1800" dirty="0" smtClean="0"/>
              <a:t>Les individus ne cherchent pas tous le même genre de récompense</a:t>
            </a:r>
            <a:endParaRPr lang="fr-FR" sz="1800" dirty="0"/>
          </a:p>
        </p:txBody>
      </p:sp>
      <p:sp>
        <p:nvSpPr>
          <p:cNvPr id="6" name="ZoneTexte 5"/>
          <p:cNvSpPr txBox="1"/>
          <p:nvPr/>
        </p:nvSpPr>
        <p:spPr>
          <a:xfrm>
            <a:off x="2029217" y="2793304"/>
            <a:ext cx="3582444" cy="1200329"/>
          </a:xfrm>
          <a:prstGeom prst="rect">
            <a:avLst/>
          </a:prstGeom>
          <a:noFill/>
        </p:spPr>
        <p:txBody>
          <a:bodyPr wrap="square" rtlCol="0">
            <a:spAutoFit/>
          </a:bodyPr>
          <a:lstStyle/>
          <a:p>
            <a:pPr>
              <a:buFont typeface="Wingdings" pitchFamily="2" charset="2"/>
              <a:buChar char="q"/>
            </a:pPr>
            <a:r>
              <a:rPr lang="fr-FR" sz="1800" dirty="0" smtClean="0"/>
              <a:t>La valeur positive ou négative peut être accordée par une personne à une récompense donnée.</a:t>
            </a:r>
            <a:endParaRPr lang="fr-FR" sz="1800" dirty="0"/>
          </a:p>
        </p:txBody>
      </p:sp>
      <p:sp>
        <p:nvSpPr>
          <p:cNvPr id="7" name="ZoneTexte 6"/>
          <p:cNvSpPr txBox="1"/>
          <p:nvPr/>
        </p:nvSpPr>
        <p:spPr>
          <a:xfrm>
            <a:off x="2054268" y="4496844"/>
            <a:ext cx="6713951" cy="646331"/>
          </a:xfrm>
          <a:prstGeom prst="rect">
            <a:avLst/>
          </a:prstGeom>
          <a:noFill/>
        </p:spPr>
        <p:txBody>
          <a:bodyPr wrap="square" rtlCol="0">
            <a:spAutoFit/>
          </a:bodyPr>
          <a:lstStyle/>
          <a:p>
            <a:pPr>
              <a:buFont typeface="Wingdings" pitchFamily="2" charset="2"/>
              <a:buChar char="q"/>
            </a:pPr>
            <a:r>
              <a:rPr lang="fr-FR" sz="1800" dirty="0" smtClean="0"/>
              <a:t>Si la valeur du résultat ne lui plait pas, l’individu ne sera pas prêt à redoubler d’efforts.</a:t>
            </a:r>
            <a:endParaRPr lang="fr-FR" sz="1800" dirty="0"/>
          </a:p>
        </p:txBody>
      </p:sp>
      <p:sp>
        <p:nvSpPr>
          <p:cNvPr id="8" name="ZoneTexte 7"/>
          <p:cNvSpPr txBox="1"/>
          <p:nvPr/>
        </p:nvSpPr>
        <p:spPr>
          <a:xfrm>
            <a:off x="1916482" y="5649239"/>
            <a:ext cx="7002050" cy="923330"/>
          </a:xfrm>
          <a:prstGeom prst="rect">
            <a:avLst/>
          </a:prstGeom>
          <a:noFill/>
        </p:spPr>
        <p:txBody>
          <a:bodyPr wrap="square" rtlCol="0">
            <a:spAutoFit/>
          </a:bodyPr>
          <a:lstStyle/>
          <a:p>
            <a:r>
              <a:rPr lang="fr-FR" sz="1800" dirty="0" smtClean="0">
                <a:solidFill>
                  <a:srgbClr val="FF0000"/>
                </a:solidFill>
              </a:rPr>
              <a:t>Motivation</a:t>
            </a:r>
            <a:r>
              <a:rPr lang="fr-FR" sz="1800" dirty="0" smtClean="0"/>
              <a:t>= </a:t>
            </a:r>
            <a:r>
              <a:rPr lang="fr-FR" sz="1800" dirty="0" smtClean="0">
                <a:solidFill>
                  <a:srgbClr val="00B050"/>
                </a:solidFill>
              </a:rPr>
              <a:t>conviction qu’un effort accru se traduit par une récompense plus grande</a:t>
            </a:r>
            <a:r>
              <a:rPr lang="fr-FR" sz="1800" dirty="0" smtClean="0"/>
              <a:t> X </a:t>
            </a:r>
            <a:r>
              <a:rPr lang="fr-FR" sz="1800" dirty="0" smtClean="0">
                <a:solidFill>
                  <a:srgbClr val="002060"/>
                </a:solidFill>
              </a:rPr>
              <a:t>valeurs que l’individu accorde aux récompenses qu’il peut obtenir par ses efforts</a:t>
            </a:r>
            <a:endParaRPr lang="fr-FR" sz="1800" dirty="0">
              <a:solidFill>
                <a:srgbClr val="002060"/>
              </a:solidFill>
            </a:endParaRPr>
          </a:p>
        </p:txBody>
      </p:sp>
      <p:pic>
        <p:nvPicPr>
          <p:cNvPr id="17410" name="Picture 2"/>
          <p:cNvPicPr>
            <a:picLocks noChangeAspect="1" noChangeArrowheads="1"/>
          </p:cNvPicPr>
          <p:nvPr/>
        </p:nvPicPr>
        <p:blipFill>
          <a:blip r:embed="rId2" cstate="print"/>
          <a:srcRect l="24338" t="18178" r="43972" b="14366"/>
          <a:stretch>
            <a:fillRect/>
          </a:stretch>
        </p:blipFill>
        <p:spPr bwMode="auto">
          <a:xfrm>
            <a:off x="6267977" y="1508367"/>
            <a:ext cx="2287300" cy="2738661"/>
          </a:xfrm>
          <a:prstGeom prst="rect">
            <a:avLst/>
          </a:prstGeom>
          <a:noFill/>
          <a:ln w="9525">
            <a:noFill/>
            <a:miter lim="800000"/>
            <a:headEnd/>
            <a:tailEnd/>
          </a:ln>
        </p:spPr>
      </p:pic>
      <p:sp>
        <p:nvSpPr>
          <p:cNvPr id="9" name="Flèche vers la droite 6"/>
          <p:cNvSpPr/>
          <p:nvPr/>
        </p:nvSpPr>
        <p:spPr bwMode="auto">
          <a:xfrm>
            <a:off x="288098" y="3857570"/>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2" name="Espace réservé du contenu 1"/>
          <p:cNvSpPr>
            <a:spLocks noGrp="1"/>
          </p:cNvSpPr>
          <p:nvPr>
            <p:ph idx="11"/>
          </p:nvPr>
        </p:nvSpPr>
        <p:spPr>
          <a:xfrm>
            <a:off x="150312" y="1465545"/>
            <a:ext cx="1766169"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chemeClr val="tx1"/>
                </a:solidFill>
                <a:latin typeface="Arial" charset="0"/>
                <a:cs typeface="Arial" charset="0"/>
              </a:rPr>
              <a:t>La motivation et la</a:t>
            </a:r>
          </a:p>
          <a:p>
            <a:pPr marL="514350" indent="-514350" eaLnBrk="1" hangingPunct="1">
              <a:lnSpc>
                <a:spcPct val="120000"/>
              </a:lnSpc>
              <a:buNone/>
            </a:pPr>
            <a:r>
              <a:rPr lang="fr-FR" dirty="0" smtClean="0">
                <a:solidFill>
                  <a:schemeClr val="tx1"/>
                </a:solidFill>
                <a:latin typeface="Arial" charset="0"/>
                <a:cs typeface="Arial" charset="0"/>
              </a:rPr>
              <a:t>Productivité</a:t>
            </a:r>
          </a:p>
          <a:p>
            <a:pPr lvl="1">
              <a:lnSpc>
                <a:spcPct val="120000"/>
              </a:lnSpc>
              <a:spcAft>
                <a:spcPts val="200"/>
              </a:spcAft>
              <a:defRPr/>
            </a:pPr>
            <a:endParaRPr lang="fr-FR" dirty="0" smtClean="0"/>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contenu</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processus</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Font typeface="+mj-lt"/>
              <a:buAutoNum type="arabicPeriod"/>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du</a:t>
            </a:r>
          </a:p>
          <a:p>
            <a:pPr marL="514350" indent="-514350" eaLnBrk="1" hangingPunct="1">
              <a:lnSpc>
                <a:spcPct val="120000"/>
              </a:lnSpc>
              <a:buNone/>
            </a:pPr>
            <a:r>
              <a:rPr lang="fr-FR" dirty="0" smtClean="0">
                <a:solidFill>
                  <a:schemeClr val="tx1"/>
                </a:solidFill>
                <a:latin typeface="Arial" charset="0"/>
                <a:cs typeface="Arial" charset="0"/>
              </a:rPr>
              <a:t>Renforcement et de </a:t>
            </a:r>
          </a:p>
          <a:p>
            <a:pPr marL="514350" indent="-514350" eaLnBrk="1" hangingPunct="1">
              <a:lnSpc>
                <a:spcPct val="120000"/>
              </a:lnSpc>
              <a:buNone/>
            </a:pPr>
            <a:r>
              <a:rPr lang="fr-FR" dirty="0" smtClean="0">
                <a:solidFill>
                  <a:schemeClr val="tx1"/>
                </a:solidFill>
                <a:latin typeface="Arial" charset="0"/>
                <a:cs typeface="Arial" charset="0"/>
              </a:rPr>
              <a:t>l’apprentissage social</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La stratégie de </a:t>
            </a:r>
          </a:p>
          <a:p>
            <a:pPr marL="514350" indent="-514350" eaLnBrk="1" hangingPunct="1">
              <a:lnSpc>
                <a:spcPct val="120000"/>
              </a:lnSpc>
              <a:buNone/>
            </a:pPr>
            <a:r>
              <a:rPr lang="fr-FR" dirty="0" smtClean="0">
                <a:solidFill>
                  <a:schemeClr val="tx1"/>
                </a:solidFill>
                <a:latin typeface="Arial" charset="0"/>
                <a:cs typeface="Arial" charset="0"/>
              </a:rPr>
              <a:t>Récompense</a:t>
            </a: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théorie de l’équité</a:t>
            </a:r>
            <a:endParaRPr lang="fr-FR" dirty="0"/>
          </a:p>
        </p:txBody>
      </p:sp>
      <p:sp>
        <p:nvSpPr>
          <p:cNvPr id="3" name="ZoneTexte 2"/>
          <p:cNvSpPr txBox="1"/>
          <p:nvPr/>
        </p:nvSpPr>
        <p:spPr>
          <a:xfrm>
            <a:off x="2204581" y="1315234"/>
            <a:ext cx="2141951" cy="400110"/>
          </a:xfrm>
          <a:prstGeom prst="rect">
            <a:avLst/>
          </a:prstGeom>
          <a:noFill/>
        </p:spPr>
        <p:txBody>
          <a:bodyPr wrap="square" rtlCol="0">
            <a:spAutoFit/>
          </a:bodyPr>
          <a:lstStyle/>
          <a:p>
            <a:r>
              <a:rPr lang="fr-FR" dirty="0" smtClean="0">
                <a:solidFill>
                  <a:srgbClr val="FF0000"/>
                </a:solidFill>
              </a:rPr>
              <a:t>Stacey Adams</a:t>
            </a:r>
            <a:endParaRPr lang="fr-FR" dirty="0">
              <a:solidFill>
                <a:srgbClr val="FF0000"/>
              </a:solidFill>
            </a:endParaRPr>
          </a:p>
        </p:txBody>
      </p:sp>
      <p:sp>
        <p:nvSpPr>
          <p:cNvPr id="4" name="ZoneTexte 3"/>
          <p:cNvSpPr txBox="1"/>
          <p:nvPr/>
        </p:nvSpPr>
        <p:spPr>
          <a:xfrm>
            <a:off x="1778697" y="2292263"/>
            <a:ext cx="3782860" cy="923330"/>
          </a:xfrm>
          <a:prstGeom prst="rect">
            <a:avLst/>
          </a:prstGeom>
          <a:noFill/>
        </p:spPr>
        <p:txBody>
          <a:bodyPr wrap="square" rtlCol="0">
            <a:spAutoFit/>
          </a:bodyPr>
          <a:lstStyle/>
          <a:p>
            <a:pPr>
              <a:buFont typeface="Wingdings" pitchFamily="2" charset="2"/>
              <a:buChar char="q"/>
            </a:pPr>
            <a:r>
              <a:rPr lang="fr-FR" sz="1800" dirty="0" smtClean="0"/>
              <a:t>Les individus suivent des principes de justice et d’équité sociales.</a:t>
            </a:r>
            <a:endParaRPr lang="fr-FR" sz="1800" dirty="0"/>
          </a:p>
        </p:txBody>
      </p:sp>
      <p:sp>
        <p:nvSpPr>
          <p:cNvPr id="5" name="ZoneTexte 4"/>
          <p:cNvSpPr txBox="1"/>
          <p:nvPr/>
        </p:nvSpPr>
        <p:spPr>
          <a:xfrm>
            <a:off x="1929008" y="4484318"/>
            <a:ext cx="6914367" cy="646331"/>
          </a:xfrm>
          <a:prstGeom prst="rect">
            <a:avLst/>
          </a:prstGeom>
          <a:noFill/>
        </p:spPr>
        <p:txBody>
          <a:bodyPr wrap="square" rtlCol="0">
            <a:spAutoFit/>
          </a:bodyPr>
          <a:lstStyle/>
          <a:p>
            <a:pPr>
              <a:buFont typeface="Wingdings" pitchFamily="2" charset="2"/>
              <a:buChar char="q"/>
            </a:pPr>
            <a:r>
              <a:rPr lang="fr-FR" sz="1800" dirty="0" smtClean="0"/>
              <a:t>Tout individu souhaite être traité de façon juste et  équitable y compris dans les récompenses qu’il reçoit.</a:t>
            </a:r>
            <a:endParaRPr lang="fr-FR" sz="1800" dirty="0"/>
          </a:p>
        </p:txBody>
      </p:sp>
      <p:sp>
        <p:nvSpPr>
          <p:cNvPr id="6" name="ZoneTexte 5"/>
          <p:cNvSpPr txBox="1"/>
          <p:nvPr/>
        </p:nvSpPr>
        <p:spPr>
          <a:xfrm>
            <a:off x="1979112" y="5536504"/>
            <a:ext cx="6751529" cy="923330"/>
          </a:xfrm>
          <a:prstGeom prst="rect">
            <a:avLst/>
          </a:prstGeom>
          <a:noFill/>
        </p:spPr>
        <p:txBody>
          <a:bodyPr wrap="square" rtlCol="0">
            <a:spAutoFit/>
          </a:bodyPr>
          <a:lstStyle/>
          <a:p>
            <a:pPr>
              <a:buFont typeface="Wingdings" pitchFamily="2" charset="2"/>
              <a:buChar char="q"/>
            </a:pPr>
            <a:r>
              <a:rPr lang="fr-FR" sz="1800" dirty="0" smtClean="0"/>
              <a:t>Un employé comparera ses efforts et leurs résultats avec ceux des autres et voudra être traité d’une manière équitable par rapport à eux.</a:t>
            </a:r>
            <a:endParaRPr lang="fr-FR" sz="1800" dirty="0"/>
          </a:p>
        </p:txBody>
      </p:sp>
      <p:pic>
        <p:nvPicPr>
          <p:cNvPr id="19458" name="Picture 2"/>
          <p:cNvPicPr>
            <a:picLocks noChangeAspect="1" noChangeArrowheads="1"/>
          </p:cNvPicPr>
          <p:nvPr/>
        </p:nvPicPr>
        <p:blipFill>
          <a:blip r:embed="rId2" cstate="print"/>
          <a:srcRect l="21718" t="27643" r="41437" b="22178"/>
          <a:stretch>
            <a:fillRect/>
          </a:stretch>
        </p:blipFill>
        <p:spPr bwMode="auto">
          <a:xfrm>
            <a:off x="5050986" y="1453019"/>
            <a:ext cx="3933995" cy="3013656"/>
          </a:xfrm>
          <a:prstGeom prst="rect">
            <a:avLst/>
          </a:prstGeom>
          <a:noFill/>
          <a:ln w="9525">
            <a:noFill/>
            <a:miter lim="800000"/>
            <a:headEnd/>
            <a:tailEnd/>
          </a:ln>
        </p:spPr>
      </p:pic>
      <p:sp>
        <p:nvSpPr>
          <p:cNvPr id="8" name="Flèche vers la droite 6"/>
          <p:cNvSpPr/>
          <p:nvPr/>
        </p:nvSpPr>
        <p:spPr bwMode="auto">
          <a:xfrm>
            <a:off x="288098" y="3857570"/>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1" name="Espace réservé du contenu 1"/>
          <p:cNvSpPr>
            <a:spLocks noGrp="1"/>
          </p:cNvSpPr>
          <p:nvPr>
            <p:ph idx="11"/>
          </p:nvPr>
        </p:nvSpPr>
        <p:spPr>
          <a:xfrm>
            <a:off x="150312" y="1465545"/>
            <a:ext cx="1766169"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chemeClr val="tx1"/>
                </a:solidFill>
                <a:latin typeface="Arial" charset="0"/>
                <a:cs typeface="Arial" charset="0"/>
              </a:rPr>
              <a:t>La motivation et la</a:t>
            </a:r>
          </a:p>
          <a:p>
            <a:pPr marL="514350" indent="-514350" eaLnBrk="1" hangingPunct="1">
              <a:lnSpc>
                <a:spcPct val="120000"/>
              </a:lnSpc>
              <a:buNone/>
            </a:pPr>
            <a:r>
              <a:rPr lang="fr-FR" dirty="0" smtClean="0">
                <a:solidFill>
                  <a:schemeClr val="tx1"/>
                </a:solidFill>
                <a:latin typeface="Arial" charset="0"/>
                <a:cs typeface="Arial" charset="0"/>
              </a:rPr>
              <a:t>Productivité</a:t>
            </a:r>
          </a:p>
          <a:p>
            <a:pPr lvl="1">
              <a:lnSpc>
                <a:spcPct val="120000"/>
              </a:lnSpc>
              <a:spcAft>
                <a:spcPts val="200"/>
              </a:spcAft>
              <a:defRPr/>
            </a:pPr>
            <a:endParaRPr lang="fr-FR" dirty="0" smtClean="0"/>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contenu</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processus</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Font typeface="+mj-lt"/>
              <a:buAutoNum type="arabicPeriod"/>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du</a:t>
            </a:r>
          </a:p>
          <a:p>
            <a:pPr marL="514350" indent="-514350" eaLnBrk="1" hangingPunct="1">
              <a:lnSpc>
                <a:spcPct val="120000"/>
              </a:lnSpc>
              <a:buNone/>
            </a:pPr>
            <a:r>
              <a:rPr lang="fr-FR" dirty="0" smtClean="0">
                <a:solidFill>
                  <a:schemeClr val="tx1"/>
                </a:solidFill>
                <a:latin typeface="Arial" charset="0"/>
                <a:cs typeface="Arial" charset="0"/>
              </a:rPr>
              <a:t>Renforcement et de </a:t>
            </a:r>
          </a:p>
          <a:p>
            <a:pPr marL="514350" indent="-514350" eaLnBrk="1" hangingPunct="1">
              <a:lnSpc>
                <a:spcPct val="120000"/>
              </a:lnSpc>
              <a:buNone/>
            </a:pPr>
            <a:r>
              <a:rPr lang="fr-FR" dirty="0" smtClean="0">
                <a:solidFill>
                  <a:schemeClr val="tx1"/>
                </a:solidFill>
                <a:latin typeface="Arial" charset="0"/>
                <a:cs typeface="Arial" charset="0"/>
              </a:rPr>
              <a:t>l’apprentissage social</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La stratégie de </a:t>
            </a:r>
          </a:p>
          <a:p>
            <a:pPr marL="514350" indent="-514350" eaLnBrk="1" hangingPunct="1">
              <a:lnSpc>
                <a:spcPct val="120000"/>
              </a:lnSpc>
              <a:buNone/>
            </a:pPr>
            <a:r>
              <a:rPr lang="fr-FR" dirty="0" smtClean="0">
                <a:solidFill>
                  <a:schemeClr val="tx1"/>
                </a:solidFill>
                <a:latin typeface="Arial" charset="0"/>
                <a:cs typeface="Arial" charset="0"/>
              </a:rPr>
              <a:t>Récompense</a:t>
            </a: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théorie de l’équité</a:t>
            </a:r>
            <a:endParaRPr lang="fr-FR" dirty="0"/>
          </a:p>
        </p:txBody>
      </p:sp>
      <p:sp>
        <p:nvSpPr>
          <p:cNvPr id="5" name="ZoneTexte 4"/>
          <p:cNvSpPr txBox="1"/>
          <p:nvPr/>
        </p:nvSpPr>
        <p:spPr>
          <a:xfrm>
            <a:off x="1991638" y="2480153"/>
            <a:ext cx="3995803" cy="400110"/>
          </a:xfrm>
          <a:prstGeom prst="rect">
            <a:avLst/>
          </a:prstGeom>
          <a:noFill/>
        </p:spPr>
        <p:txBody>
          <a:bodyPr wrap="square" rtlCol="0">
            <a:spAutoFit/>
          </a:bodyPr>
          <a:lstStyle/>
          <a:p>
            <a:r>
              <a:rPr lang="fr-FR" dirty="0" smtClean="0"/>
              <a:t>Extrants (soi-même)</a:t>
            </a:r>
            <a:endParaRPr lang="fr-FR" dirty="0"/>
          </a:p>
        </p:txBody>
      </p:sp>
      <p:sp>
        <p:nvSpPr>
          <p:cNvPr id="6" name="ZoneTexte 5"/>
          <p:cNvSpPr txBox="1"/>
          <p:nvPr/>
        </p:nvSpPr>
        <p:spPr>
          <a:xfrm>
            <a:off x="2041742" y="3056351"/>
            <a:ext cx="2768252" cy="400110"/>
          </a:xfrm>
          <a:prstGeom prst="rect">
            <a:avLst/>
          </a:prstGeom>
          <a:noFill/>
        </p:spPr>
        <p:txBody>
          <a:bodyPr wrap="square" rtlCol="0">
            <a:spAutoFit/>
          </a:bodyPr>
          <a:lstStyle/>
          <a:p>
            <a:r>
              <a:rPr lang="fr-FR" dirty="0" smtClean="0"/>
              <a:t>Intrants (soi-même)</a:t>
            </a:r>
            <a:endParaRPr lang="fr-FR" dirty="0"/>
          </a:p>
        </p:txBody>
      </p:sp>
      <p:sp>
        <p:nvSpPr>
          <p:cNvPr id="7" name="ZoneTexte 6"/>
          <p:cNvSpPr txBox="1"/>
          <p:nvPr/>
        </p:nvSpPr>
        <p:spPr>
          <a:xfrm>
            <a:off x="5148197" y="2394558"/>
            <a:ext cx="3995803" cy="400110"/>
          </a:xfrm>
          <a:prstGeom prst="rect">
            <a:avLst/>
          </a:prstGeom>
          <a:noFill/>
        </p:spPr>
        <p:txBody>
          <a:bodyPr wrap="square" rtlCol="0">
            <a:spAutoFit/>
          </a:bodyPr>
          <a:lstStyle/>
          <a:p>
            <a:r>
              <a:rPr lang="fr-FR" dirty="0" smtClean="0"/>
              <a:t>Extrants (des autres)</a:t>
            </a:r>
            <a:endParaRPr lang="fr-FR" dirty="0"/>
          </a:p>
        </p:txBody>
      </p:sp>
      <p:sp>
        <p:nvSpPr>
          <p:cNvPr id="8" name="ZoneTexte 7"/>
          <p:cNvSpPr txBox="1"/>
          <p:nvPr/>
        </p:nvSpPr>
        <p:spPr>
          <a:xfrm>
            <a:off x="5162811" y="3020861"/>
            <a:ext cx="2768252" cy="400110"/>
          </a:xfrm>
          <a:prstGeom prst="rect">
            <a:avLst/>
          </a:prstGeom>
          <a:noFill/>
        </p:spPr>
        <p:txBody>
          <a:bodyPr wrap="square" rtlCol="0">
            <a:spAutoFit/>
          </a:bodyPr>
          <a:lstStyle/>
          <a:p>
            <a:r>
              <a:rPr lang="fr-FR" dirty="0" smtClean="0"/>
              <a:t>Intrants (des autres)</a:t>
            </a:r>
            <a:endParaRPr lang="fr-FR" dirty="0"/>
          </a:p>
        </p:txBody>
      </p:sp>
      <p:sp>
        <p:nvSpPr>
          <p:cNvPr id="9" name="ZoneTexte 8"/>
          <p:cNvSpPr txBox="1"/>
          <p:nvPr/>
        </p:nvSpPr>
        <p:spPr>
          <a:xfrm>
            <a:off x="4546948" y="2780778"/>
            <a:ext cx="601249" cy="400110"/>
          </a:xfrm>
          <a:prstGeom prst="rect">
            <a:avLst/>
          </a:prstGeom>
          <a:noFill/>
        </p:spPr>
        <p:txBody>
          <a:bodyPr wrap="square" rtlCol="0">
            <a:spAutoFit/>
          </a:bodyPr>
          <a:lstStyle/>
          <a:p>
            <a:r>
              <a:rPr lang="fr-FR" dirty="0" smtClean="0"/>
              <a:t>=</a:t>
            </a:r>
            <a:endParaRPr lang="fr-FR" dirty="0"/>
          </a:p>
        </p:txBody>
      </p:sp>
      <p:cxnSp>
        <p:nvCxnSpPr>
          <p:cNvPr id="11" name="Connecteur droit 10"/>
          <p:cNvCxnSpPr/>
          <p:nvPr/>
        </p:nvCxnSpPr>
        <p:spPr bwMode="auto">
          <a:xfrm>
            <a:off x="2054268" y="2956142"/>
            <a:ext cx="2304789" cy="12526"/>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2" name="Connecteur droit 11"/>
          <p:cNvCxnSpPr/>
          <p:nvPr/>
        </p:nvCxnSpPr>
        <p:spPr bwMode="auto">
          <a:xfrm>
            <a:off x="4862186" y="2995808"/>
            <a:ext cx="2304789" cy="12526"/>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13" name="ZoneTexte 12"/>
          <p:cNvSpPr txBox="1"/>
          <p:nvPr/>
        </p:nvSpPr>
        <p:spPr>
          <a:xfrm>
            <a:off x="1941534" y="3995803"/>
            <a:ext cx="2204581" cy="400110"/>
          </a:xfrm>
          <a:prstGeom prst="rect">
            <a:avLst/>
          </a:prstGeom>
          <a:noFill/>
        </p:spPr>
        <p:txBody>
          <a:bodyPr wrap="square" rtlCol="0">
            <a:spAutoFit/>
          </a:bodyPr>
          <a:lstStyle/>
          <a:p>
            <a:pPr>
              <a:buFont typeface="Wingdings" pitchFamily="2" charset="2"/>
              <a:buChar char="q"/>
            </a:pPr>
            <a:r>
              <a:rPr lang="fr-FR" dirty="0" smtClean="0">
                <a:solidFill>
                  <a:srgbClr val="FF0000"/>
                </a:solidFill>
              </a:rPr>
              <a:t>Intrants </a:t>
            </a:r>
            <a:endParaRPr lang="fr-FR" dirty="0">
              <a:solidFill>
                <a:srgbClr val="FF0000"/>
              </a:solidFill>
            </a:endParaRPr>
          </a:p>
        </p:txBody>
      </p:sp>
      <p:sp>
        <p:nvSpPr>
          <p:cNvPr id="14" name="ZoneTexte 13"/>
          <p:cNvSpPr txBox="1"/>
          <p:nvPr/>
        </p:nvSpPr>
        <p:spPr>
          <a:xfrm>
            <a:off x="5611659" y="3970751"/>
            <a:ext cx="3043825" cy="400110"/>
          </a:xfrm>
          <a:prstGeom prst="rect">
            <a:avLst/>
          </a:prstGeom>
          <a:noFill/>
        </p:spPr>
        <p:txBody>
          <a:bodyPr wrap="square" rtlCol="0">
            <a:spAutoFit/>
          </a:bodyPr>
          <a:lstStyle/>
          <a:p>
            <a:pPr>
              <a:buFont typeface="Wingdings" pitchFamily="2" charset="2"/>
              <a:buChar char="q"/>
            </a:pPr>
            <a:r>
              <a:rPr lang="fr-FR" dirty="0" smtClean="0">
                <a:solidFill>
                  <a:srgbClr val="FF0000"/>
                </a:solidFill>
              </a:rPr>
              <a:t>Extrants</a:t>
            </a:r>
            <a:endParaRPr lang="fr-FR" dirty="0">
              <a:solidFill>
                <a:srgbClr val="FF0000"/>
              </a:solidFill>
            </a:endParaRPr>
          </a:p>
        </p:txBody>
      </p:sp>
      <p:sp>
        <p:nvSpPr>
          <p:cNvPr id="15" name="ZoneTexte 14"/>
          <p:cNvSpPr txBox="1"/>
          <p:nvPr/>
        </p:nvSpPr>
        <p:spPr>
          <a:xfrm>
            <a:off x="1916482" y="4521896"/>
            <a:ext cx="3569918" cy="2246769"/>
          </a:xfrm>
          <a:prstGeom prst="rect">
            <a:avLst/>
          </a:prstGeom>
          <a:noFill/>
        </p:spPr>
        <p:txBody>
          <a:bodyPr wrap="square" rtlCol="0">
            <a:spAutoFit/>
          </a:bodyPr>
          <a:lstStyle/>
          <a:p>
            <a:r>
              <a:rPr lang="fr-FR" dirty="0" smtClean="0"/>
              <a:t>Temps</a:t>
            </a:r>
          </a:p>
          <a:p>
            <a:r>
              <a:rPr lang="fr-FR" dirty="0" smtClean="0"/>
              <a:t>Effort au travail</a:t>
            </a:r>
          </a:p>
          <a:p>
            <a:r>
              <a:rPr lang="fr-FR" dirty="0" smtClean="0"/>
              <a:t>Expérience</a:t>
            </a:r>
          </a:p>
          <a:p>
            <a:r>
              <a:rPr lang="fr-FR" dirty="0" smtClean="0"/>
              <a:t>Aptitudes</a:t>
            </a:r>
          </a:p>
          <a:p>
            <a:r>
              <a:rPr lang="fr-FR" dirty="0" smtClean="0"/>
              <a:t>Formation</a:t>
            </a:r>
          </a:p>
          <a:p>
            <a:r>
              <a:rPr lang="fr-FR" dirty="0" smtClean="0"/>
              <a:t>Loyauté</a:t>
            </a:r>
          </a:p>
          <a:p>
            <a:r>
              <a:rPr lang="fr-FR" dirty="0" smtClean="0"/>
              <a:t>Compétences</a:t>
            </a:r>
            <a:endParaRPr lang="fr-FR" dirty="0"/>
          </a:p>
        </p:txBody>
      </p:sp>
      <p:sp>
        <p:nvSpPr>
          <p:cNvPr id="16" name="ZoneTexte 15"/>
          <p:cNvSpPr txBox="1"/>
          <p:nvPr/>
        </p:nvSpPr>
        <p:spPr>
          <a:xfrm>
            <a:off x="5448822" y="4384110"/>
            <a:ext cx="3432131" cy="2554545"/>
          </a:xfrm>
          <a:prstGeom prst="rect">
            <a:avLst/>
          </a:prstGeom>
          <a:noFill/>
        </p:spPr>
        <p:txBody>
          <a:bodyPr wrap="square" rtlCol="0">
            <a:spAutoFit/>
          </a:bodyPr>
          <a:lstStyle/>
          <a:p>
            <a:r>
              <a:rPr lang="fr-FR" dirty="0" smtClean="0"/>
              <a:t>Salaire</a:t>
            </a:r>
          </a:p>
          <a:p>
            <a:r>
              <a:rPr lang="fr-FR" dirty="0" smtClean="0"/>
              <a:t>Reconnaissance</a:t>
            </a:r>
          </a:p>
          <a:p>
            <a:r>
              <a:rPr lang="fr-FR" dirty="0" smtClean="0"/>
              <a:t>Promotion</a:t>
            </a:r>
          </a:p>
          <a:p>
            <a:r>
              <a:rPr lang="fr-FR" dirty="0" smtClean="0"/>
              <a:t>Avantage sociaux</a:t>
            </a:r>
          </a:p>
          <a:p>
            <a:r>
              <a:rPr lang="fr-FR" dirty="0" smtClean="0"/>
              <a:t>Réalisations</a:t>
            </a:r>
          </a:p>
          <a:p>
            <a:r>
              <a:rPr lang="fr-FR" dirty="0" smtClean="0"/>
              <a:t>Satisfaction</a:t>
            </a:r>
          </a:p>
          <a:p>
            <a:r>
              <a:rPr lang="fr-FR" dirty="0" smtClean="0"/>
              <a:t>Condition de travail</a:t>
            </a:r>
          </a:p>
          <a:p>
            <a:r>
              <a:rPr lang="fr-FR" dirty="0" smtClean="0"/>
              <a:t>Statut</a:t>
            </a:r>
            <a:endParaRPr lang="fr-FR" dirty="0"/>
          </a:p>
        </p:txBody>
      </p:sp>
      <p:sp>
        <p:nvSpPr>
          <p:cNvPr id="17" name="ZoneTexte 16"/>
          <p:cNvSpPr txBox="1"/>
          <p:nvPr/>
        </p:nvSpPr>
        <p:spPr>
          <a:xfrm>
            <a:off x="2242159" y="1465546"/>
            <a:ext cx="6150279" cy="400110"/>
          </a:xfrm>
          <a:prstGeom prst="rect">
            <a:avLst/>
          </a:prstGeom>
          <a:noFill/>
        </p:spPr>
        <p:txBody>
          <a:bodyPr wrap="square" rtlCol="0">
            <a:spAutoFit/>
          </a:bodyPr>
          <a:lstStyle/>
          <a:p>
            <a:r>
              <a:rPr lang="fr-FR" dirty="0" smtClean="0">
                <a:solidFill>
                  <a:srgbClr val="FF0000"/>
                </a:solidFill>
              </a:rPr>
              <a:t>Les intrants et extrants de la théorie de l’équité</a:t>
            </a:r>
            <a:endParaRPr lang="fr-FR" dirty="0">
              <a:solidFill>
                <a:srgbClr val="FF0000"/>
              </a:solidFill>
            </a:endParaRPr>
          </a:p>
        </p:txBody>
      </p:sp>
      <p:sp>
        <p:nvSpPr>
          <p:cNvPr id="18" name="Flèche vers la droite 6"/>
          <p:cNvSpPr/>
          <p:nvPr/>
        </p:nvSpPr>
        <p:spPr bwMode="auto">
          <a:xfrm>
            <a:off x="288098" y="3857570"/>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21" name="Espace réservé du contenu 1"/>
          <p:cNvSpPr>
            <a:spLocks noGrp="1"/>
          </p:cNvSpPr>
          <p:nvPr>
            <p:ph idx="11"/>
          </p:nvPr>
        </p:nvSpPr>
        <p:spPr>
          <a:xfrm>
            <a:off x="150312" y="1465545"/>
            <a:ext cx="1766169"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chemeClr val="tx1"/>
                </a:solidFill>
                <a:latin typeface="Arial" charset="0"/>
                <a:cs typeface="Arial" charset="0"/>
              </a:rPr>
              <a:t>La motivation et la</a:t>
            </a:r>
          </a:p>
          <a:p>
            <a:pPr marL="514350" indent="-514350" eaLnBrk="1" hangingPunct="1">
              <a:lnSpc>
                <a:spcPct val="120000"/>
              </a:lnSpc>
              <a:buNone/>
            </a:pPr>
            <a:r>
              <a:rPr lang="fr-FR" dirty="0" smtClean="0">
                <a:solidFill>
                  <a:schemeClr val="tx1"/>
                </a:solidFill>
                <a:latin typeface="Arial" charset="0"/>
                <a:cs typeface="Arial" charset="0"/>
              </a:rPr>
              <a:t>Productivité</a:t>
            </a:r>
          </a:p>
          <a:p>
            <a:pPr lvl="1">
              <a:lnSpc>
                <a:spcPct val="120000"/>
              </a:lnSpc>
              <a:spcAft>
                <a:spcPts val="200"/>
              </a:spcAft>
              <a:defRPr/>
            </a:pPr>
            <a:endParaRPr lang="fr-FR" dirty="0" smtClean="0"/>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contenu</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processus</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Font typeface="+mj-lt"/>
              <a:buAutoNum type="arabicPeriod"/>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du</a:t>
            </a:r>
          </a:p>
          <a:p>
            <a:pPr marL="514350" indent="-514350" eaLnBrk="1" hangingPunct="1">
              <a:lnSpc>
                <a:spcPct val="120000"/>
              </a:lnSpc>
              <a:buNone/>
            </a:pPr>
            <a:r>
              <a:rPr lang="fr-FR" dirty="0" smtClean="0">
                <a:solidFill>
                  <a:schemeClr val="tx1"/>
                </a:solidFill>
                <a:latin typeface="Arial" charset="0"/>
                <a:cs typeface="Arial" charset="0"/>
              </a:rPr>
              <a:t>Renforcement et de </a:t>
            </a:r>
          </a:p>
          <a:p>
            <a:pPr marL="514350" indent="-514350" eaLnBrk="1" hangingPunct="1">
              <a:lnSpc>
                <a:spcPct val="120000"/>
              </a:lnSpc>
              <a:buNone/>
            </a:pPr>
            <a:r>
              <a:rPr lang="fr-FR" dirty="0" smtClean="0">
                <a:solidFill>
                  <a:schemeClr val="tx1"/>
                </a:solidFill>
                <a:latin typeface="Arial" charset="0"/>
                <a:cs typeface="Arial" charset="0"/>
              </a:rPr>
              <a:t>l’apprentissage social</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La stratégie de </a:t>
            </a:r>
          </a:p>
          <a:p>
            <a:pPr marL="514350" indent="-514350" eaLnBrk="1" hangingPunct="1">
              <a:lnSpc>
                <a:spcPct val="120000"/>
              </a:lnSpc>
              <a:buNone/>
            </a:pPr>
            <a:r>
              <a:rPr lang="fr-FR" dirty="0" smtClean="0">
                <a:solidFill>
                  <a:schemeClr val="tx1"/>
                </a:solidFill>
                <a:latin typeface="Arial" charset="0"/>
                <a:cs typeface="Arial" charset="0"/>
              </a:rPr>
              <a:t>Récompense</a:t>
            </a: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théories de renforcement</a:t>
            </a:r>
            <a:endParaRPr lang="fr-FR" dirty="0"/>
          </a:p>
        </p:txBody>
      </p:sp>
      <p:sp>
        <p:nvSpPr>
          <p:cNvPr id="3" name="ZoneTexte 2"/>
          <p:cNvSpPr txBox="1"/>
          <p:nvPr/>
        </p:nvSpPr>
        <p:spPr>
          <a:xfrm>
            <a:off x="1841327" y="2029216"/>
            <a:ext cx="3281818" cy="2062103"/>
          </a:xfrm>
          <a:prstGeom prst="rect">
            <a:avLst/>
          </a:prstGeom>
          <a:noFill/>
        </p:spPr>
        <p:txBody>
          <a:bodyPr wrap="square" rtlCol="0">
            <a:spAutoFit/>
          </a:bodyPr>
          <a:lstStyle/>
          <a:p>
            <a:pPr>
              <a:buFont typeface="Wingdings" pitchFamily="2" charset="2"/>
              <a:buChar char="q"/>
            </a:pPr>
            <a:r>
              <a:rPr lang="fr-FR" sz="1600" dirty="0" smtClean="0"/>
              <a:t>Les théories axées sur le contenu et le processus à une explication cognitive du comportement visant à déterminer la raison pour laquelle les individus prennent tel moyen plutôt que d’autres pour satisfaire leurs besoins</a:t>
            </a:r>
            <a:endParaRPr lang="fr-FR" sz="1600" dirty="0"/>
          </a:p>
        </p:txBody>
      </p:sp>
      <p:sp>
        <p:nvSpPr>
          <p:cNvPr id="5" name="ZoneTexte 4"/>
          <p:cNvSpPr txBox="1"/>
          <p:nvPr/>
        </p:nvSpPr>
        <p:spPr>
          <a:xfrm>
            <a:off x="5248406" y="2020043"/>
            <a:ext cx="3544866" cy="2062103"/>
          </a:xfrm>
          <a:prstGeom prst="rect">
            <a:avLst/>
          </a:prstGeom>
          <a:noFill/>
        </p:spPr>
        <p:txBody>
          <a:bodyPr wrap="square" rtlCol="0">
            <a:spAutoFit/>
          </a:bodyPr>
          <a:lstStyle/>
          <a:p>
            <a:pPr>
              <a:buFont typeface="Wingdings" pitchFamily="2" charset="2"/>
              <a:buChar char="q"/>
            </a:pPr>
            <a:r>
              <a:rPr lang="fr-FR" sz="1600" dirty="0" smtClean="0">
                <a:solidFill>
                  <a:srgbClr val="FF0000"/>
                </a:solidFill>
              </a:rPr>
              <a:t>Les théories du renforcement considèrent </a:t>
            </a:r>
            <a:r>
              <a:rPr lang="fr-FR" sz="1600" dirty="0" smtClean="0"/>
              <a:t>que le comportement s’explique par </a:t>
            </a:r>
            <a:r>
              <a:rPr lang="fr-FR" sz="1600" dirty="0" smtClean="0">
                <a:solidFill>
                  <a:srgbClr val="FF0000"/>
                </a:solidFill>
              </a:rPr>
              <a:t>l’environnement</a:t>
            </a:r>
            <a:r>
              <a:rPr lang="fr-FR" sz="1600" dirty="0" smtClean="0"/>
              <a:t>, que les êtres humains </a:t>
            </a:r>
            <a:r>
              <a:rPr lang="fr-FR" sz="1600" dirty="0" smtClean="0">
                <a:solidFill>
                  <a:srgbClr val="FF0000"/>
                </a:solidFill>
              </a:rPr>
              <a:t>cherchent le plaisir</a:t>
            </a:r>
            <a:r>
              <a:rPr lang="fr-FR" sz="1600" dirty="0" smtClean="0"/>
              <a:t>, tentent d’éviter la douleur et s’efforcent de reconnaitre les actions qui leurs fourniront à peu de frais le plus de </a:t>
            </a:r>
            <a:r>
              <a:rPr lang="fr-FR" sz="1600" dirty="0" smtClean="0">
                <a:solidFill>
                  <a:srgbClr val="FF0000"/>
                </a:solidFill>
              </a:rPr>
              <a:t>satisfaction possible</a:t>
            </a:r>
            <a:r>
              <a:rPr lang="fr-FR" sz="1600" dirty="0" smtClean="0"/>
              <a:t>.</a:t>
            </a:r>
            <a:endParaRPr lang="fr-FR" sz="1600" dirty="0"/>
          </a:p>
        </p:txBody>
      </p:sp>
      <p:sp>
        <p:nvSpPr>
          <p:cNvPr id="6" name="ZoneTexte 5"/>
          <p:cNvSpPr txBox="1"/>
          <p:nvPr/>
        </p:nvSpPr>
        <p:spPr>
          <a:xfrm>
            <a:off x="2304435" y="5094439"/>
            <a:ext cx="5880529" cy="1077218"/>
          </a:xfrm>
          <a:prstGeom prst="rect">
            <a:avLst/>
          </a:prstGeom>
          <a:noFill/>
        </p:spPr>
        <p:txBody>
          <a:bodyPr wrap="square" rtlCol="0">
            <a:spAutoFit/>
          </a:bodyPr>
          <a:lstStyle/>
          <a:p>
            <a:pPr>
              <a:buFont typeface="Wingdings" pitchFamily="2" charset="2"/>
              <a:buChar char="q"/>
            </a:pPr>
            <a:r>
              <a:rPr lang="fr-FR" sz="1600" dirty="0" smtClean="0"/>
              <a:t>Toute personne qui cherche le plaisir exécute certaines tâches dans le but d’obtenir une récompense</a:t>
            </a:r>
            <a:r>
              <a:rPr lang="fr-FR" sz="1600" dirty="0" smtClean="0">
                <a:solidFill>
                  <a:srgbClr val="FF0000"/>
                </a:solidFill>
              </a:rPr>
              <a:t>( renforcement positif</a:t>
            </a:r>
            <a:r>
              <a:rPr lang="fr-FR" sz="1600" dirty="0" smtClean="0"/>
              <a:t>) et s’acquitte de certaines autres uniquement pour éviter une punition (</a:t>
            </a:r>
            <a:r>
              <a:rPr lang="fr-FR" sz="1600" dirty="0" smtClean="0">
                <a:solidFill>
                  <a:srgbClr val="FF0000"/>
                </a:solidFill>
              </a:rPr>
              <a:t>renforcement négatif</a:t>
            </a:r>
            <a:r>
              <a:rPr lang="fr-FR" sz="1600" dirty="0" smtClean="0"/>
              <a:t>)</a:t>
            </a:r>
            <a:endParaRPr lang="fr-FR" sz="1600" dirty="0"/>
          </a:p>
        </p:txBody>
      </p:sp>
      <p:sp>
        <p:nvSpPr>
          <p:cNvPr id="7" name="ZoneTexte 6"/>
          <p:cNvSpPr txBox="1"/>
          <p:nvPr/>
        </p:nvSpPr>
        <p:spPr>
          <a:xfrm>
            <a:off x="3319397" y="4296427"/>
            <a:ext cx="3720230" cy="400110"/>
          </a:xfrm>
          <a:prstGeom prst="rect">
            <a:avLst/>
          </a:prstGeom>
          <a:noFill/>
        </p:spPr>
        <p:txBody>
          <a:bodyPr wrap="square" rtlCol="0">
            <a:spAutoFit/>
          </a:bodyPr>
          <a:lstStyle/>
          <a:p>
            <a:r>
              <a:rPr lang="fr-FR" dirty="0" smtClean="0"/>
              <a:t>B.F Skinner</a:t>
            </a:r>
            <a:endParaRPr lang="fr-FR" dirty="0"/>
          </a:p>
        </p:txBody>
      </p:sp>
      <p:sp>
        <p:nvSpPr>
          <p:cNvPr id="8" name="Flèche vers la droite 6"/>
          <p:cNvSpPr/>
          <p:nvPr/>
        </p:nvSpPr>
        <p:spPr bwMode="auto">
          <a:xfrm>
            <a:off x="288098" y="4634184"/>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1" name="Espace réservé du contenu 1"/>
          <p:cNvSpPr>
            <a:spLocks noGrp="1"/>
          </p:cNvSpPr>
          <p:nvPr>
            <p:ph idx="11"/>
          </p:nvPr>
        </p:nvSpPr>
        <p:spPr>
          <a:xfrm>
            <a:off x="150312" y="1465545"/>
            <a:ext cx="1766169"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chemeClr val="tx1"/>
                </a:solidFill>
                <a:latin typeface="Arial" charset="0"/>
                <a:cs typeface="Arial" charset="0"/>
              </a:rPr>
              <a:t>La motivation et la</a:t>
            </a:r>
          </a:p>
          <a:p>
            <a:pPr marL="514350" indent="-514350" eaLnBrk="1" hangingPunct="1">
              <a:lnSpc>
                <a:spcPct val="120000"/>
              </a:lnSpc>
              <a:buNone/>
            </a:pPr>
            <a:r>
              <a:rPr lang="fr-FR" dirty="0" smtClean="0">
                <a:solidFill>
                  <a:schemeClr val="tx1"/>
                </a:solidFill>
                <a:latin typeface="Arial" charset="0"/>
                <a:cs typeface="Arial" charset="0"/>
              </a:rPr>
              <a:t>Productivité</a:t>
            </a:r>
          </a:p>
          <a:p>
            <a:pPr lvl="1">
              <a:lnSpc>
                <a:spcPct val="120000"/>
              </a:lnSpc>
              <a:spcAft>
                <a:spcPts val="200"/>
              </a:spcAft>
              <a:defRPr/>
            </a:pPr>
            <a:endParaRPr lang="fr-FR" dirty="0" smtClean="0"/>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contenu</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processus</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Font typeface="+mj-lt"/>
              <a:buAutoNum type="arabicPeriod"/>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du</a:t>
            </a:r>
          </a:p>
          <a:p>
            <a:pPr marL="514350" indent="-514350" eaLnBrk="1" hangingPunct="1">
              <a:lnSpc>
                <a:spcPct val="120000"/>
              </a:lnSpc>
              <a:buNone/>
            </a:pPr>
            <a:r>
              <a:rPr lang="fr-FR" dirty="0" smtClean="0">
                <a:solidFill>
                  <a:schemeClr val="tx1"/>
                </a:solidFill>
                <a:latin typeface="Arial" charset="0"/>
                <a:cs typeface="Arial" charset="0"/>
              </a:rPr>
              <a:t>Renforcement et de </a:t>
            </a:r>
          </a:p>
          <a:p>
            <a:pPr marL="514350" indent="-514350" eaLnBrk="1" hangingPunct="1">
              <a:lnSpc>
                <a:spcPct val="120000"/>
              </a:lnSpc>
              <a:buNone/>
            </a:pPr>
            <a:r>
              <a:rPr lang="fr-FR" dirty="0" smtClean="0">
                <a:solidFill>
                  <a:schemeClr val="tx1"/>
                </a:solidFill>
                <a:latin typeface="Arial" charset="0"/>
                <a:cs typeface="Arial" charset="0"/>
              </a:rPr>
              <a:t>l’apprentissage social</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La stratégie de </a:t>
            </a:r>
          </a:p>
          <a:p>
            <a:pPr marL="514350" indent="-514350" eaLnBrk="1" hangingPunct="1">
              <a:lnSpc>
                <a:spcPct val="120000"/>
              </a:lnSpc>
              <a:buNone/>
            </a:pPr>
            <a:r>
              <a:rPr lang="fr-FR" dirty="0" smtClean="0">
                <a:solidFill>
                  <a:schemeClr val="tx1"/>
                </a:solidFill>
                <a:latin typeface="Arial" charset="0"/>
                <a:cs typeface="Arial" charset="0"/>
              </a:rPr>
              <a:t>Récompense</a:t>
            </a: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théorie de l’apprentissage social</a:t>
            </a:r>
            <a:endParaRPr lang="fr-FR" dirty="0"/>
          </a:p>
        </p:txBody>
      </p:sp>
      <p:sp>
        <p:nvSpPr>
          <p:cNvPr id="7" name="Flèche vers la droite 6"/>
          <p:cNvSpPr/>
          <p:nvPr/>
        </p:nvSpPr>
        <p:spPr bwMode="auto">
          <a:xfrm>
            <a:off x="300624" y="4759444"/>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5" name="ZoneTexte 4"/>
          <p:cNvSpPr txBox="1"/>
          <p:nvPr/>
        </p:nvSpPr>
        <p:spPr>
          <a:xfrm>
            <a:off x="1979112" y="1553227"/>
            <a:ext cx="6876789" cy="1323439"/>
          </a:xfrm>
          <a:prstGeom prst="rect">
            <a:avLst/>
          </a:prstGeom>
          <a:noFill/>
        </p:spPr>
        <p:txBody>
          <a:bodyPr wrap="square" rtlCol="0">
            <a:spAutoFit/>
          </a:bodyPr>
          <a:lstStyle/>
          <a:p>
            <a:r>
              <a:rPr lang="fr-FR" dirty="0" smtClean="0"/>
              <a:t>La motivation provient non seulement de l’expérience directe acquise grâce à des récompenses et à des sanctions, mais aussi de la façon de penser d’une personne et de ses convictions.</a:t>
            </a:r>
            <a:endParaRPr lang="fr-FR" dirty="0"/>
          </a:p>
        </p:txBody>
      </p:sp>
      <p:sp>
        <p:nvSpPr>
          <p:cNvPr id="6" name="ZoneTexte 5"/>
          <p:cNvSpPr txBox="1"/>
          <p:nvPr/>
        </p:nvSpPr>
        <p:spPr>
          <a:xfrm>
            <a:off x="2129425" y="3219189"/>
            <a:ext cx="5924811" cy="400110"/>
          </a:xfrm>
          <a:prstGeom prst="rect">
            <a:avLst/>
          </a:prstGeom>
          <a:noFill/>
        </p:spPr>
        <p:txBody>
          <a:bodyPr wrap="square" rtlCol="0">
            <a:spAutoFit/>
          </a:bodyPr>
          <a:lstStyle/>
          <a:p>
            <a:r>
              <a:rPr lang="fr-FR" dirty="0" smtClean="0"/>
              <a:t>Elle comprend trois volets:</a:t>
            </a:r>
            <a:endParaRPr lang="fr-FR" dirty="0"/>
          </a:p>
        </p:txBody>
      </p:sp>
      <p:sp>
        <p:nvSpPr>
          <p:cNvPr id="9" name="ZoneTexte 8"/>
          <p:cNvSpPr txBox="1"/>
          <p:nvPr/>
        </p:nvSpPr>
        <p:spPr>
          <a:xfrm>
            <a:off x="2029216" y="3995803"/>
            <a:ext cx="6551113" cy="400110"/>
          </a:xfrm>
          <a:prstGeom prst="rect">
            <a:avLst/>
          </a:prstGeom>
          <a:noFill/>
        </p:spPr>
        <p:txBody>
          <a:bodyPr wrap="square" rtlCol="0">
            <a:spAutoFit/>
          </a:bodyPr>
          <a:lstStyle/>
          <a:p>
            <a:pPr>
              <a:buFont typeface="Wingdings" pitchFamily="2" charset="2"/>
              <a:buChar char="q"/>
            </a:pPr>
            <a:r>
              <a:rPr lang="fr-FR" dirty="0" smtClean="0"/>
              <a:t>La motivation par observation</a:t>
            </a:r>
            <a:endParaRPr lang="fr-FR" dirty="0"/>
          </a:p>
        </p:txBody>
      </p:sp>
      <p:sp>
        <p:nvSpPr>
          <p:cNvPr id="10" name="ZoneTexte 9"/>
          <p:cNvSpPr txBox="1"/>
          <p:nvPr/>
        </p:nvSpPr>
        <p:spPr>
          <a:xfrm>
            <a:off x="2129424" y="4797468"/>
            <a:ext cx="5711869" cy="400110"/>
          </a:xfrm>
          <a:prstGeom prst="rect">
            <a:avLst/>
          </a:prstGeom>
          <a:noFill/>
        </p:spPr>
        <p:txBody>
          <a:bodyPr wrap="square" rtlCol="0">
            <a:spAutoFit/>
          </a:bodyPr>
          <a:lstStyle/>
          <a:p>
            <a:pPr>
              <a:buFont typeface="Wingdings" pitchFamily="2" charset="2"/>
              <a:buChar char="q"/>
            </a:pPr>
            <a:r>
              <a:rPr lang="fr-FR" dirty="0" smtClean="0"/>
              <a:t>La motivation par autocontrôle</a:t>
            </a:r>
            <a:endParaRPr lang="fr-FR" dirty="0"/>
          </a:p>
        </p:txBody>
      </p:sp>
      <p:sp>
        <p:nvSpPr>
          <p:cNvPr id="11" name="ZoneTexte 10"/>
          <p:cNvSpPr txBox="1"/>
          <p:nvPr/>
        </p:nvSpPr>
        <p:spPr>
          <a:xfrm>
            <a:off x="2091845" y="5661764"/>
            <a:ext cx="6713951" cy="707886"/>
          </a:xfrm>
          <a:prstGeom prst="rect">
            <a:avLst/>
          </a:prstGeom>
          <a:noFill/>
        </p:spPr>
        <p:txBody>
          <a:bodyPr wrap="square" rtlCol="0">
            <a:spAutoFit/>
          </a:bodyPr>
          <a:lstStyle/>
          <a:p>
            <a:pPr>
              <a:buFont typeface="Wingdings" pitchFamily="2" charset="2"/>
              <a:buChar char="q"/>
            </a:pPr>
            <a:r>
              <a:rPr lang="fr-FR" dirty="0" smtClean="0"/>
              <a:t>La motivation par la confiance en leurs propres capacités.</a:t>
            </a:r>
            <a:endParaRPr lang="fr-FR" dirty="0"/>
          </a:p>
        </p:txBody>
      </p:sp>
      <p:sp>
        <p:nvSpPr>
          <p:cNvPr id="13" name="Espace réservé du contenu 1"/>
          <p:cNvSpPr>
            <a:spLocks noGrp="1"/>
          </p:cNvSpPr>
          <p:nvPr>
            <p:ph idx="11"/>
          </p:nvPr>
        </p:nvSpPr>
        <p:spPr>
          <a:xfrm>
            <a:off x="150312" y="1465545"/>
            <a:ext cx="1766169"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chemeClr val="tx1"/>
                </a:solidFill>
                <a:latin typeface="Arial" charset="0"/>
                <a:cs typeface="Arial" charset="0"/>
              </a:rPr>
              <a:t>La motivation et la</a:t>
            </a:r>
          </a:p>
          <a:p>
            <a:pPr marL="514350" indent="-514350" eaLnBrk="1" hangingPunct="1">
              <a:lnSpc>
                <a:spcPct val="120000"/>
              </a:lnSpc>
              <a:buNone/>
            </a:pPr>
            <a:r>
              <a:rPr lang="fr-FR" dirty="0" smtClean="0">
                <a:solidFill>
                  <a:schemeClr val="tx1"/>
                </a:solidFill>
                <a:latin typeface="Arial" charset="0"/>
                <a:cs typeface="Arial" charset="0"/>
              </a:rPr>
              <a:t>Productivité</a:t>
            </a:r>
          </a:p>
          <a:p>
            <a:pPr lvl="1">
              <a:lnSpc>
                <a:spcPct val="120000"/>
              </a:lnSpc>
              <a:spcAft>
                <a:spcPts val="200"/>
              </a:spcAft>
              <a:defRPr/>
            </a:pPr>
            <a:endParaRPr lang="fr-FR" dirty="0" smtClean="0"/>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contenu</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processus</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Font typeface="+mj-lt"/>
              <a:buAutoNum type="arabicPeriod"/>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du</a:t>
            </a:r>
          </a:p>
          <a:p>
            <a:pPr marL="514350" indent="-514350" eaLnBrk="1" hangingPunct="1">
              <a:lnSpc>
                <a:spcPct val="120000"/>
              </a:lnSpc>
              <a:buNone/>
            </a:pPr>
            <a:r>
              <a:rPr lang="fr-FR" dirty="0" smtClean="0">
                <a:solidFill>
                  <a:schemeClr val="tx1"/>
                </a:solidFill>
                <a:latin typeface="Arial" charset="0"/>
                <a:cs typeface="Arial" charset="0"/>
              </a:rPr>
              <a:t>Renforcement et de </a:t>
            </a:r>
          </a:p>
          <a:p>
            <a:pPr marL="514350" indent="-514350" eaLnBrk="1" hangingPunct="1">
              <a:lnSpc>
                <a:spcPct val="120000"/>
              </a:lnSpc>
              <a:buNone/>
            </a:pPr>
            <a:r>
              <a:rPr lang="fr-FR" dirty="0" smtClean="0">
                <a:solidFill>
                  <a:schemeClr val="tx1"/>
                </a:solidFill>
                <a:latin typeface="Arial" charset="0"/>
                <a:cs typeface="Arial" charset="0"/>
              </a:rPr>
              <a:t>l’apprentissage social</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La stratégie de </a:t>
            </a:r>
          </a:p>
          <a:p>
            <a:pPr marL="514350" indent="-514350" eaLnBrk="1" hangingPunct="1">
              <a:lnSpc>
                <a:spcPct val="120000"/>
              </a:lnSpc>
              <a:buNone/>
            </a:pPr>
            <a:r>
              <a:rPr lang="fr-FR" dirty="0" smtClean="0">
                <a:solidFill>
                  <a:schemeClr val="tx1"/>
                </a:solidFill>
                <a:latin typeface="Arial" charset="0"/>
                <a:cs typeface="Arial" charset="0"/>
              </a:rPr>
              <a:t>Récompense</a:t>
            </a: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stratégie de la récompense générale</a:t>
            </a:r>
            <a:endParaRPr lang="fr-FR" dirty="0"/>
          </a:p>
        </p:txBody>
      </p:sp>
      <p:sp>
        <p:nvSpPr>
          <p:cNvPr id="9" name="Flèche vers la droite 6"/>
          <p:cNvSpPr/>
          <p:nvPr/>
        </p:nvSpPr>
        <p:spPr bwMode="auto">
          <a:xfrm>
            <a:off x="300624" y="5335641"/>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0" name="Espace réservé du contenu 1"/>
          <p:cNvSpPr>
            <a:spLocks noGrp="1"/>
          </p:cNvSpPr>
          <p:nvPr>
            <p:ph idx="11"/>
          </p:nvPr>
        </p:nvSpPr>
        <p:spPr>
          <a:xfrm>
            <a:off x="150312" y="1465545"/>
            <a:ext cx="1766169"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chemeClr val="tx1"/>
                </a:solidFill>
                <a:latin typeface="Arial" charset="0"/>
                <a:cs typeface="Arial" charset="0"/>
              </a:rPr>
              <a:t>La motivation et la</a:t>
            </a:r>
          </a:p>
          <a:p>
            <a:pPr marL="514350" indent="-514350" eaLnBrk="1" hangingPunct="1">
              <a:lnSpc>
                <a:spcPct val="120000"/>
              </a:lnSpc>
              <a:buNone/>
            </a:pPr>
            <a:r>
              <a:rPr lang="fr-FR" dirty="0" smtClean="0">
                <a:solidFill>
                  <a:schemeClr val="tx1"/>
                </a:solidFill>
                <a:latin typeface="Arial" charset="0"/>
                <a:cs typeface="Arial" charset="0"/>
              </a:rPr>
              <a:t>Productivité</a:t>
            </a:r>
          </a:p>
          <a:p>
            <a:pPr lvl="1">
              <a:lnSpc>
                <a:spcPct val="120000"/>
              </a:lnSpc>
              <a:spcAft>
                <a:spcPts val="200"/>
              </a:spcAft>
              <a:defRPr/>
            </a:pPr>
            <a:endParaRPr lang="fr-FR" dirty="0" smtClean="0"/>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contenu</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processus</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Font typeface="+mj-lt"/>
              <a:buAutoNum type="arabicPeriod"/>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du</a:t>
            </a:r>
          </a:p>
          <a:p>
            <a:pPr marL="514350" indent="-514350" eaLnBrk="1" hangingPunct="1">
              <a:lnSpc>
                <a:spcPct val="120000"/>
              </a:lnSpc>
              <a:buNone/>
            </a:pPr>
            <a:r>
              <a:rPr lang="fr-FR" dirty="0" smtClean="0">
                <a:solidFill>
                  <a:schemeClr val="tx1"/>
                </a:solidFill>
                <a:latin typeface="Arial" charset="0"/>
                <a:cs typeface="Arial" charset="0"/>
              </a:rPr>
              <a:t>Renforcement et de </a:t>
            </a:r>
          </a:p>
          <a:p>
            <a:pPr marL="514350" indent="-514350" eaLnBrk="1" hangingPunct="1">
              <a:lnSpc>
                <a:spcPct val="120000"/>
              </a:lnSpc>
              <a:buNone/>
            </a:pPr>
            <a:r>
              <a:rPr lang="fr-FR" dirty="0" smtClean="0">
                <a:solidFill>
                  <a:schemeClr val="tx1"/>
                </a:solidFill>
                <a:latin typeface="Arial" charset="0"/>
                <a:cs typeface="Arial" charset="0"/>
              </a:rPr>
              <a:t>l’apprentissage social</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La stratégie de </a:t>
            </a:r>
          </a:p>
          <a:p>
            <a:pPr marL="514350" indent="-514350" eaLnBrk="1" hangingPunct="1">
              <a:lnSpc>
                <a:spcPct val="120000"/>
              </a:lnSpc>
              <a:buNone/>
            </a:pPr>
            <a:r>
              <a:rPr lang="fr-FR" dirty="0" smtClean="0">
                <a:solidFill>
                  <a:schemeClr val="tx1"/>
                </a:solidFill>
                <a:latin typeface="Arial" charset="0"/>
                <a:cs typeface="Arial" charset="0"/>
              </a:rPr>
              <a:t>Récompense</a:t>
            </a: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pic>
        <p:nvPicPr>
          <p:cNvPr id="11" name="Image 10" descr="figure_09-08.jpg"/>
          <p:cNvPicPr>
            <a:picLocks noChangeAspect="1"/>
          </p:cNvPicPr>
          <p:nvPr/>
        </p:nvPicPr>
        <p:blipFill>
          <a:blip r:embed="rId2" cstate="print"/>
          <a:stretch>
            <a:fillRect/>
          </a:stretch>
        </p:blipFill>
        <p:spPr>
          <a:xfrm>
            <a:off x="1959109" y="2192055"/>
            <a:ext cx="6291721" cy="361133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p:txBody>
          <a:bodyPr/>
          <a:lstStyle/>
          <a:p>
            <a:r>
              <a:rPr lang="fr-FR" sz="3200" dirty="0" smtClean="0">
                <a:latin typeface="Arial Narrow" charset="0"/>
                <a:cs typeface="Tahoma" charset="0"/>
              </a:rPr>
              <a:t>Objectif pour l’étudiant</a:t>
            </a:r>
            <a:endParaRPr lang="fr-FR" sz="3200" dirty="0"/>
          </a:p>
        </p:txBody>
      </p:sp>
      <p:sp>
        <p:nvSpPr>
          <p:cNvPr id="5" name="Rectangle 3"/>
          <p:cNvSpPr txBox="1">
            <a:spLocks noChangeArrowheads="1"/>
          </p:cNvSpPr>
          <p:nvPr/>
        </p:nvSpPr>
        <p:spPr bwMode="auto">
          <a:xfrm>
            <a:off x="413359" y="1519694"/>
            <a:ext cx="8730641" cy="106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40000"/>
              </a:spcAft>
              <a:buClrTx/>
              <a:buSzTx/>
              <a:buFontTx/>
              <a:buNone/>
              <a:tabLst/>
              <a:defRPr/>
            </a:pPr>
            <a:r>
              <a:rPr kumimoji="0" lang="en-US" sz="2400" b="0" i="0" u="none" strike="noStrike" kern="0" cap="none" spc="0" normalizeH="0" baseline="0" noProof="0" dirty="0" smtClean="0">
                <a:ln>
                  <a:noFill/>
                </a:ln>
                <a:solidFill>
                  <a:schemeClr val="hlink"/>
                </a:solidFill>
                <a:effectLst/>
                <a:uLnTx/>
                <a:uFillTx/>
                <a:latin typeface="+mn-lt"/>
                <a:ea typeface="ＭＳ Ｐゴシック" charset="0"/>
                <a:cs typeface="+mn-cs"/>
              </a:rPr>
              <a:t>En </a:t>
            </a:r>
            <a:r>
              <a:rPr kumimoji="0" lang="en-US" sz="2400" b="0" i="0" u="none" strike="noStrike" kern="0" cap="none" spc="0" normalizeH="0" baseline="0" noProof="0" dirty="0" err="1" smtClean="0">
                <a:ln>
                  <a:noFill/>
                </a:ln>
                <a:solidFill>
                  <a:schemeClr val="hlink"/>
                </a:solidFill>
                <a:effectLst/>
                <a:uLnTx/>
                <a:uFillTx/>
                <a:latin typeface="+mn-lt"/>
                <a:ea typeface="ＭＳ Ｐゴシック" charset="0"/>
                <a:cs typeface="+mn-cs"/>
              </a:rPr>
              <a:t>complétant</a:t>
            </a:r>
            <a:r>
              <a:rPr kumimoji="0" lang="en-US" sz="2400" b="0" i="0" u="none" strike="noStrike" kern="0" cap="none" spc="0" normalizeH="0" baseline="0" noProof="0" dirty="0" smtClean="0">
                <a:ln>
                  <a:noFill/>
                </a:ln>
                <a:solidFill>
                  <a:schemeClr val="hlink"/>
                </a:solidFill>
                <a:effectLst/>
                <a:uLnTx/>
                <a:uFillTx/>
                <a:latin typeface="+mn-lt"/>
                <a:ea typeface="ＭＳ Ｐゴシック" charset="0"/>
                <a:cs typeface="+mn-cs"/>
              </a:rPr>
              <a:t> </a:t>
            </a:r>
            <a:r>
              <a:rPr kumimoji="0" lang="en-US" sz="2400" b="0" i="0" u="none" strike="noStrike" kern="0" cap="none" spc="0" normalizeH="0" baseline="0" noProof="0" dirty="0" err="1" smtClean="0">
                <a:ln>
                  <a:noFill/>
                </a:ln>
                <a:solidFill>
                  <a:schemeClr val="hlink"/>
                </a:solidFill>
                <a:effectLst/>
                <a:uLnTx/>
                <a:uFillTx/>
                <a:latin typeface="+mn-lt"/>
                <a:ea typeface="ＭＳ Ｐゴシック" charset="0"/>
                <a:cs typeface="+mn-cs"/>
              </a:rPr>
              <a:t>ce</a:t>
            </a:r>
            <a:r>
              <a:rPr kumimoji="0" lang="en-US" sz="2400" b="0" i="0" u="none" strike="noStrike" kern="0" cap="none" spc="0" normalizeH="0" baseline="0" noProof="0" dirty="0" smtClean="0">
                <a:ln>
                  <a:noFill/>
                </a:ln>
                <a:solidFill>
                  <a:schemeClr val="hlink"/>
                </a:solidFill>
                <a:effectLst/>
                <a:uLnTx/>
                <a:uFillTx/>
                <a:latin typeface="+mn-lt"/>
                <a:ea typeface="ＭＳ Ｐゴシック" charset="0"/>
                <a:cs typeface="+mn-cs"/>
              </a:rPr>
              <a:t> </a:t>
            </a:r>
            <a:r>
              <a:rPr kumimoji="0" lang="en-US" sz="2400" b="0" i="0" u="none" strike="noStrike" kern="0" cap="none" spc="0" normalizeH="0" baseline="0" noProof="0" dirty="0" err="1" smtClean="0">
                <a:ln>
                  <a:noFill/>
                </a:ln>
                <a:solidFill>
                  <a:schemeClr val="hlink"/>
                </a:solidFill>
                <a:effectLst/>
                <a:uLnTx/>
                <a:uFillTx/>
                <a:latin typeface="+mn-lt"/>
                <a:ea typeface="ＭＳ Ｐゴシック" charset="0"/>
                <a:cs typeface="+mn-cs"/>
              </a:rPr>
              <a:t>chapitre</a:t>
            </a:r>
            <a:r>
              <a:rPr kumimoji="0" lang="en-US" sz="2400" b="0" i="0" u="none" strike="noStrike" kern="0" cap="none" spc="0" normalizeH="0" baseline="0" noProof="0" dirty="0" smtClean="0">
                <a:ln>
                  <a:noFill/>
                </a:ln>
                <a:solidFill>
                  <a:schemeClr val="hlink"/>
                </a:solidFill>
                <a:effectLst/>
                <a:uLnTx/>
                <a:uFillTx/>
                <a:latin typeface="+mn-lt"/>
                <a:ea typeface="ＭＳ Ｐゴシック" charset="0"/>
                <a:cs typeface="+mn-cs"/>
              </a:rPr>
              <a:t>, </a:t>
            </a:r>
            <a:r>
              <a:rPr kumimoji="0" lang="en-US" sz="2400" b="0" i="0" u="none" strike="noStrike" kern="0" cap="none" spc="0" normalizeH="0" baseline="0" noProof="0" dirty="0" err="1" smtClean="0">
                <a:ln>
                  <a:noFill/>
                </a:ln>
                <a:solidFill>
                  <a:schemeClr val="hlink"/>
                </a:solidFill>
                <a:effectLst/>
                <a:uLnTx/>
                <a:uFillTx/>
                <a:latin typeface="+mn-lt"/>
                <a:ea typeface="ＭＳ Ｐゴシック" charset="0"/>
                <a:cs typeface="+mn-cs"/>
              </a:rPr>
              <a:t>vous</a:t>
            </a:r>
            <a:r>
              <a:rPr kumimoji="0" lang="en-US" sz="2400" b="0" i="0" u="none" strike="noStrike" kern="0" cap="none" spc="0" normalizeH="0" baseline="0" noProof="0" dirty="0" smtClean="0">
                <a:ln>
                  <a:noFill/>
                </a:ln>
                <a:solidFill>
                  <a:schemeClr val="hlink"/>
                </a:solidFill>
                <a:effectLst/>
                <a:uLnTx/>
                <a:uFillTx/>
                <a:latin typeface="+mn-lt"/>
                <a:ea typeface="ＭＳ Ｐゴシック" charset="0"/>
                <a:cs typeface="+mn-cs"/>
              </a:rPr>
              <a:t> </a:t>
            </a:r>
            <a:r>
              <a:rPr kumimoji="0" lang="en-US" sz="2400" b="0" i="0" u="none" strike="noStrike" kern="0" cap="none" spc="0" normalizeH="0" baseline="0" noProof="0" dirty="0" err="1" smtClean="0">
                <a:ln>
                  <a:noFill/>
                </a:ln>
                <a:solidFill>
                  <a:schemeClr val="hlink"/>
                </a:solidFill>
                <a:effectLst/>
                <a:uLnTx/>
                <a:uFillTx/>
                <a:latin typeface="+mn-lt"/>
                <a:ea typeface="ＭＳ Ｐゴシック" charset="0"/>
                <a:cs typeface="+mn-cs"/>
              </a:rPr>
              <a:t>devez</a:t>
            </a:r>
            <a:r>
              <a:rPr kumimoji="0" lang="en-US" sz="2400" b="0" i="0" u="none" strike="noStrike" kern="0" cap="none" spc="0" normalizeH="0" baseline="0" noProof="0" dirty="0" smtClean="0">
                <a:ln>
                  <a:noFill/>
                </a:ln>
                <a:solidFill>
                  <a:schemeClr val="hlink"/>
                </a:solidFill>
                <a:effectLst/>
                <a:uLnTx/>
                <a:uFillTx/>
                <a:latin typeface="+mn-lt"/>
                <a:ea typeface="ＭＳ Ｐゴシック" charset="0"/>
                <a:cs typeface="+mn-cs"/>
              </a:rPr>
              <a:t> </a:t>
            </a:r>
            <a:r>
              <a:rPr kumimoji="0" lang="en-US" sz="2400" b="0" i="0" u="none" strike="noStrike" kern="0" cap="none" spc="0" normalizeH="0" baseline="0" noProof="0" dirty="0" err="1" smtClean="0">
                <a:ln>
                  <a:noFill/>
                </a:ln>
                <a:solidFill>
                  <a:schemeClr val="hlink"/>
                </a:solidFill>
                <a:effectLst/>
                <a:uLnTx/>
                <a:uFillTx/>
                <a:latin typeface="+mn-lt"/>
                <a:ea typeface="ＭＳ Ｐゴシック" charset="0"/>
                <a:cs typeface="+mn-cs"/>
              </a:rPr>
              <a:t>être</a:t>
            </a:r>
            <a:r>
              <a:rPr kumimoji="0" lang="en-US" sz="2400" b="0" i="0" u="none" strike="noStrike" kern="0" cap="none" spc="0" normalizeH="0" baseline="0" noProof="0" dirty="0" smtClean="0">
                <a:ln>
                  <a:noFill/>
                </a:ln>
                <a:solidFill>
                  <a:schemeClr val="hlink"/>
                </a:solidFill>
                <a:effectLst/>
                <a:uLnTx/>
                <a:uFillTx/>
                <a:latin typeface="+mn-lt"/>
                <a:ea typeface="ＭＳ Ｐゴシック" charset="0"/>
                <a:cs typeface="+mn-cs"/>
              </a:rPr>
              <a:t> </a:t>
            </a:r>
            <a:r>
              <a:rPr kumimoji="0" lang="en-US" sz="2400" b="0" i="0" u="none" strike="noStrike" kern="0" cap="none" spc="0" normalizeH="0" baseline="0" noProof="0" dirty="0" err="1" smtClean="0">
                <a:ln>
                  <a:noFill/>
                </a:ln>
                <a:solidFill>
                  <a:schemeClr val="hlink"/>
                </a:solidFill>
                <a:effectLst/>
                <a:uLnTx/>
                <a:uFillTx/>
                <a:latin typeface="+mn-lt"/>
                <a:ea typeface="ＭＳ Ｐゴシック" charset="0"/>
                <a:cs typeface="+mn-cs"/>
              </a:rPr>
              <a:t>capables</a:t>
            </a:r>
            <a:r>
              <a:rPr kumimoji="0" lang="en-US" sz="2400" b="0" i="0" u="none" strike="noStrike" kern="0" cap="none" spc="0" normalizeH="0" baseline="0" noProof="0" dirty="0" smtClean="0">
                <a:ln>
                  <a:noFill/>
                </a:ln>
                <a:solidFill>
                  <a:schemeClr val="hlink"/>
                </a:solidFill>
                <a:effectLst/>
                <a:uLnTx/>
                <a:uFillTx/>
                <a:latin typeface="+mn-lt"/>
                <a:ea typeface="ＭＳ Ｐゴシック" charset="0"/>
                <a:cs typeface="+mn-cs"/>
              </a:rPr>
              <a:t> de : </a:t>
            </a:r>
            <a:endParaRPr kumimoji="0" lang="en-US" sz="2400" b="0" i="0" u="none" strike="noStrike" kern="0" cap="none" spc="0" normalizeH="0" baseline="0" noProof="0" dirty="0">
              <a:ln>
                <a:noFill/>
              </a:ln>
              <a:solidFill>
                <a:schemeClr val="hlink"/>
              </a:solidFill>
              <a:effectLst/>
              <a:uLnTx/>
              <a:uFillTx/>
              <a:latin typeface="+mn-lt"/>
              <a:ea typeface="ＭＳ Ｐゴシック" charset="0"/>
              <a:cs typeface="+mn-cs"/>
            </a:endParaRPr>
          </a:p>
        </p:txBody>
      </p:sp>
      <p:sp>
        <p:nvSpPr>
          <p:cNvPr id="6" name="ZoneTexte 5"/>
          <p:cNvSpPr txBox="1"/>
          <p:nvPr/>
        </p:nvSpPr>
        <p:spPr>
          <a:xfrm>
            <a:off x="475989" y="2480153"/>
            <a:ext cx="8104340" cy="400110"/>
          </a:xfrm>
          <a:prstGeom prst="rect">
            <a:avLst/>
          </a:prstGeom>
          <a:noFill/>
        </p:spPr>
        <p:txBody>
          <a:bodyPr wrap="square" rtlCol="0">
            <a:spAutoFit/>
          </a:bodyPr>
          <a:lstStyle/>
          <a:p>
            <a:pPr>
              <a:buFont typeface="Wingdings" pitchFamily="2" charset="2"/>
              <a:buChar char="q"/>
            </a:pPr>
            <a:r>
              <a:rPr lang="fr-FR" dirty="0" smtClean="0"/>
              <a:t>Expliquer la nature, l’importance et caractéristiques de la motivation</a:t>
            </a:r>
            <a:endParaRPr lang="fr-FR" dirty="0"/>
          </a:p>
        </p:txBody>
      </p:sp>
      <p:sp>
        <p:nvSpPr>
          <p:cNvPr id="7" name="ZoneTexte 6"/>
          <p:cNvSpPr txBox="1"/>
          <p:nvPr/>
        </p:nvSpPr>
        <p:spPr>
          <a:xfrm>
            <a:off x="488515" y="3281820"/>
            <a:ext cx="7966554" cy="707886"/>
          </a:xfrm>
          <a:prstGeom prst="rect">
            <a:avLst/>
          </a:prstGeom>
          <a:noFill/>
        </p:spPr>
        <p:txBody>
          <a:bodyPr wrap="square" rtlCol="0">
            <a:spAutoFit/>
          </a:bodyPr>
          <a:lstStyle/>
          <a:p>
            <a:pPr>
              <a:buFont typeface="Wingdings" pitchFamily="2" charset="2"/>
              <a:buChar char="q"/>
            </a:pPr>
            <a:r>
              <a:rPr lang="fr-FR" dirty="0" smtClean="0"/>
              <a:t>Expliquer les principales théories de la motivation axées sur le contenu</a:t>
            </a:r>
            <a:endParaRPr lang="fr-FR" dirty="0"/>
          </a:p>
        </p:txBody>
      </p:sp>
      <p:sp>
        <p:nvSpPr>
          <p:cNvPr id="8" name="ZoneTexte 7"/>
          <p:cNvSpPr txBox="1"/>
          <p:nvPr/>
        </p:nvSpPr>
        <p:spPr>
          <a:xfrm>
            <a:off x="565759" y="4298515"/>
            <a:ext cx="7966554" cy="707886"/>
          </a:xfrm>
          <a:prstGeom prst="rect">
            <a:avLst/>
          </a:prstGeom>
          <a:noFill/>
        </p:spPr>
        <p:txBody>
          <a:bodyPr wrap="square" rtlCol="0">
            <a:spAutoFit/>
          </a:bodyPr>
          <a:lstStyle/>
          <a:p>
            <a:pPr>
              <a:buFont typeface="Wingdings" pitchFamily="2" charset="2"/>
              <a:buChar char="q"/>
            </a:pPr>
            <a:r>
              <a:rPr lang="fr-FR" dirty="0" smtClean="0"/>
              <a:t>Expliquer les principales théories de la motivation axées sur le processus</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lèche vers la droite 6"/>
          <p:cNvSpPr/>
          <p:nvPr/>
        </p:nvSpPr>
        <p:spPr bwMode="auto">
          <a:xfrm>
            <a:off x="0" y="1740672"/>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7410" name="Titre 4"/>
          <p:cNvSpPr>
            <a:spLocks noGrp="1"/>
          </p:cNvSpPr>
          <p:nvPr>
            <p:ph type="title"/>
          </p:nvPr>
        </p:nvSpPr>
        <p:spPr>
          <a:xfrm>
            <a:off x="123826" y="0"/>
            <a:ext cx="9020174" cy="968375"/>
          </a:xfrm>
        </p:spPr>
        <p:txBody>
          <a:bodyPr/>
          <a:lstStyle/>
          <a:p>
            <a:pPr eaLnBrk="1" hangingPunct="1"/>
            <a:r>
              <a:rPr lang="fr-FR" dirty="0" smtClean="0">
                <a:latin typeface="Arial" charset="0"/>
                <a:cs typeface="Arial" charset="0"/>
              </a:rPr>
              <a:t>La motivation et la productivité</a:t>
            </a:r>
            <a:br>
              <a:rPr lang="fr-FR" dirty="0" smtClean="0">
                <a:latin typeface="Arial" charset="0"/>
                <a:cs typeface="Arial" charset="0"/>
              </a:rPr>
            </a:br>
            <a:endParaRPr lang="fr-FR" dirty="0">
              <a:latin typeface="Arial Narrow" charset="0"/>
              <a:cs typeface="Tahoma" charset="0"/>
            </a:endParaRPr>
          </a:p>
        </p:txBody>
      </p:sp>
      <p:sp>
        <p:nvSpPr>
          <p:cNvPr id="13" name="ZoneTexte 12"/>
          <p:cNvSpPr txBox="1"/>
          <p:nvPr/>
        </p:nvSpPr>
        <p:spPr>
          <a:xfrm>
            <a:off x="1929009" y="1427967"/>
            <a:ext cx="4835046" cy="1477328"/>
          </a:xfrm>
          <a:prstGeom prst="rect">
            <a:avLst/>
          </a:prstGeom>
          <a:noFill/>
        </p:spPr>
        <p:txBody>
          <a:bodyPr wrap="square" rtlCol="0">
            <a:spAutoFit/>
          </a:bodyPr>
          <a:lstStyle/>
          <a:p>
            <a:r>
              <a:rPr lang="fr-FR" sz="1800" dirty="0" smtClean="0"/>
              <a:t>La motivation est un ensemble de forces psychologiques qui déterminent le type de comportement d’une personne dans une organisation, l’intensité des efforts qu’elle déploie et son degré de persévérance.</a:t>
            </a:r>
            <a:endParaRPr lang="fr-FR" sz="1800" dirty="0"/>
          </a:p>
        </p:txBody>
      </p:sp>
      <p:sp>
        <p:nvSpPr>
          <p:cNvPr id="14" name="ZoneTexte 13"/>
          <p:cNvSpPr txBox="1"/>
          <p:nvPr/>
        </p:nvSpPr>
        <p:spPr>
          <a:xfrm>
            <a:off x="1866377" y="3444658"/>
            <a:ext cx="7002050" cy="369332"/>
          </a:xfrm>
          <a:prstGeom prst="rect">
            <a:avLst/>
          </a:prstGeom>
          <a:noFill/>
        </p:spPr>
        <p:txBody>
          <a:bodyPr wrap="square" rtlCol="0">
            <a:spAutoFit/>
          </a:bodyPr>
          <a:lstStyle/>
          <a:p>
            <a:r>
              <a:rPr lang="fr-FR" sz="1800" dirty="0" smtClean="0"/>
              <a:t>La motivation peut avoir des sources intrinsèques ou extrinsèques</a:t>
            </a:r>
            <a:endParaRPr lang="fr-FR" sz="1800" dirty="0"/>
          </a:p>
        </p:txBody>
      </p:sp>
      <p:sp>
        <p:nvSpPr>
          <p:cNvPr id="15" name="ZoneTexte 14"/>
          <p:cNvSpPr txBox="1"/>
          <p:nvPr/>
        </p:nvSpPr>
        <p:spPr>
          <a:xfrm>
            <a:off x="2004163" y="5336088"/>
            <a:ext cx="6676373" cy="923330"/>
          </a:xfrm>
          <a:prstGeom prst="rect">
            <a:avLst/>
          </a:prstGeom>
          <a:noFill/>
        </p:spPr>
        <p:txBody>
          <a:bodyPr wrap="square" rtlCol="0">
            <a:spAutoFit/>
          </a:bodyPr>
          <a:lstStyle/>
          <a:p>
            <a:pPr>
              <a:buFont typeface="Wingdings" pitchFamily="2" charset="2"/>
              <a:buChar char="q"/>
            </a:pPr>
            <a:r>
              <a:rPr lang="fr-FR" sz="1800" dirty="0" smtClean="0">
                <a:solidFill>
                  <a:srgbClr val="FF0000"/>
                </a:solidFill>
              </a:rPr>
              <a:t>Un comportement à motivation extrinsèque </a:t>
            </a:r>
            <a:r>
              <a:rPr lang="fr-FR" sz="1800" dirty="0" smtClean="0"/>
              <a:t>est un comportement qu’on adopte pour obtenir une récompense matérielle ou sociale, ou pour éviter des sanctions.</a:t>
            </a:r>
            <a:endParaRPr lang="fr-FR" sz="1800" dirty="0"/>
          </a:p>
        </p:txBody>
      </p:sp>
      <p:pic>
        <p:nvPicPr>
          <p:cNvPr id="1026" name="Picture 2"/>
          <p:cNvPicPr>
            <a:picLocks noChangeAspect="1" noChangeArrowheads="1"/>
          </p:cNvPicPr>
          <p:nvPr/>
        </p:nvPicPr>
        <p:blipFill>
          <a:blip r:embed="rId3" cstate="print"/>
          <a:srcRect l="30423" t="32601" r="49380" b="25033"/>
          <a:stretch>
            <a:fillRect/>
          </a:stretch>
        </p:blipFill>
        <p:spPr bwMode="auto">
          <a:xfrm>
            <a:off x="7089732" y="1442353"/>
            <a:ext cx="1803747" cy="2128271"/>
          </a:xfrm>
          <a:prstGeom prst="rect">
            <a:avLst/>
          </a:prstGeom>
          <a:noFill/>
          <a:ln w="9525">
            <a:noFill/>
            <a:miter lim="800000"/>
            <a:headEnd/>
            <a:tailEnd/>
          </a:ln>
        </p:spPr>
      </p:pic>
      <p:sp>
        <p:nvSpPr>
          <p:cNvPr id="9" name="ZoneTexte 8"/>
          <p:cNvSpPr txBox="1"/>
          <p:nvPr/>
        </p:nvSpPr>
        <p:spPr>
          <a:xfrm>
            <a:off x="1943620" y="4223359"/>
            <a:ext cx="6676373" cy="923330"/>
          </a:xfrm>
          <a:prstGeom prst="rect">
            <a:avLst/>
          </a:prstGeom>
          <a:noFill/>
        </p:spPr>
        <p:txBody>
          <a:bodyPr wrap="square" rtlCol="0">
            <a:spAutoFit/>
          </a:bodyPr>
          <a:lstStyle/>
          <a:p>
            <a:pPr>
              <a:buFont typeface="Wingdings" pitchFamily="2" charset="2"/>
              <a:buChar char="q"/>
            </a:pPr>
            <a:r>
              <a:rPr lang="fr-FR" sz="1800" dirty="0" smtClean="0">
                <a:solidFill>
                  <a:srgbClr val="FF0000"/>
                </a:solidFill>
              </a:rPr>
              <a:t>Un comportement à motivation intrinsèque </a:t>
            </a:r>
            <a:r>
              <a:rPr lang="fr-FR" sz="1800" dirty="0" smtClean="0"/>
              <a:t>est un comportement qu’on adopte parce qu’on en retire du plaisir ou une certaine satisfaction.</a:t>
            </a:r>
            <a:endParaRPr lang="fr-FR" sz="1800" dirty="0"/>
          </a:p>
        </p:txBody>
      </p:sp>
      <p:sp>
        <p:nvSpPr>
          <p:cNvPr id="11" name="Espace réservé du contenu 1"/>
          <p:cNvSpPr>
            <a:spLocks noGrp="1"/>
          </p:cNvSpPr>
          <p:nvPr>
            <p:ph idx="11"/>
          </p:nvPr>
        </p:nvSpPr>
        <p:spPr>
          <a:xfrm>
            <a:off x="150312" y="1465545"/>
            <a:ext cx="1766169"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chemeClr val="tx1"/>
                </a:solidFill>
                <a:latin typeface="Arial" charset="0"/>
                <a:cs typeface="Arial" charset="0"/>
              </a:rPr>
              <a:t>La motivation et la</a:t>
            </a:r>
          </a:p>
          <a:p>
            <a:pPr marL="514350" indent="-514350" eaLnBrk="1" hangingPunct="1">
              <a:lnSpc>
                <a:spcPct val="120000"/>
              </a:lnSpc>
              <a:buNone/>
            </a:pPr>
            <a:r>
              <a:rPr lang="fr-FR" dirty="0" smtClean="0">
                <a:solidFill>
                  <a:schemeClr val="tx1"/>
                </a:solidFill>
                <a:latin typeface="Arial" charset="0"/>
                <a:cs typeface="Arial" charset="0"/>
              </a:rPr>
              <a:t>Productivité</a:t>
            </a:r>
          </a:p>
          <a:p>
            <a:pPr lvl="1">
              <a:lnSpc>
                <a:spcPct val="120000"/>
              </a:lnSpc>
              <a:spcAft>
                <a:spcPts val="200"/>
              </a:spcAft>
              <a:defRPr/>
            </a:pPr>
            <a:endParaRPr lang="fr-FR" dirty="0" smtClean="0"/>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contenu</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processus</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Font typeface="+mj-lt"/>
              <a:buAutoNum type="arabicPeriod"/>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du</a:t>
            </a:r>
          </a:p>
          <a:p>
            <a:pPr marL="514350" indent="-514350" eaLnBrk="1" hangingPunct="1">
              <a:lnSpc>
                <a:spcPct val="120000"/>
              </a:lnSpc>
              <a:buNone/>
            </a:pPr>
            <a:r>
              <a:rPr lang="fr-FR" dirty="0" smtClean="0">
                <a:solidFill>
                  <a:schemeClr val="tx1"/>
                </a:solidFill>
                <a:latin typeface="Arial" charset="0"/>
                <a:cs typeface="Arial" charset="0"/>
              </a:rPr>
              <a:t>Renforcement et de </a:t>
            </a:r>
          </a:p>
          <a:p>
            <a:pPr marL="514350" indent="-514350" eaLnBrk="1" hangingPunct="1">
              <a:lnSpc>
                <a:spcPct val="120000"/>
              </a:lnSpc>
              <a:buNone/>
            </a:pPr>
            <a:r>
              <a:rPr lang="fr-FR" dirty="0" smtClean="0">
                <a:solidFill>
                  <a:schemeClr val="tx1"/>
                </a:solidFill>
                <a:latin typeface="Arial" charset="0"/>
                <a:cs typeface="Arial" charset="0"/>
              </a:rPr>
              <a:t>l’apprentissage social</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La stratégie de </a:t>
            </a:r>
          </a:p>
          <a:p>
            <a:pPr marL="514350" indent="-514350" eaLnBrk="1" hangingPunct="1">
              <a:lnSpc>
                <a:spcPct val="120000"/>
              </a:lnSpc>
              <a:buNone/>
            </a:pPr>
            <a:r>
              <a:rPr lang="fr-FR" dirty="0" smtClean="0">
                <a:solidFill>
                  <a:schemeClr val="tx1"/>
                </a:solidFill>
                <a:latin typeface="Arial" charset="0"/>
                <a:cs typeface="Arial" charset="0"/>
              </a:rPr>
              <a:t>Récompense</a:t>
            </a: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motivation à travers le temps</a:t>
            </a:r>
            <a:endParaRPr lang="fr-FR" dirty="0"/>
          </a:p>
        </p:txBody>
      </p:sp>
      <p:sp>
        <p:nvSpPr>
          <p:cNvPr id="3" name="ZoneTexte 2"/>
          <p:cNvSpPr txBox="1"/>
          <p:nvPr/>
        </p:nvSpPr>
        <p:spPr>
          <a:xfrm>
            <a:off x="2141950" y="1265129"/>
            <a:ext cx="2918565" cy="400110"/>
          </a:xfrm>
          <a:prstGeom prst="rect">
            <a:avLst/>
          </a:prstGeom>
          <a:noFill/>
        </p:spPr>
        <p:txBody>
          <a:bodyPr wrap="square" rtlCol="0">
            <a:spAutoFit/>
          </a:bodyPr>
          <a:lstStyle/>
          <a:p>
            <a:pPr>
              <a:buFont typeface="Wingdings" pitchFamily="2" charset="2"/>
              <a:buChar char="q"/>
            </a:pPr>
            <a:r>
              <a:rPr lang="fr-FR" dirty="0" smtClean="0">
                <a:solidFill>
                  <a:srgbClr val="FF0000"/>
                </a:solidFill>
              </a:rPr>
              <a:t>L’école classique</a:t>
            </a:r>
            <a:endParaRPr lang="fr-FR" dirty="0">
              <a:solidFill>
                <a:srgbClr val="FF0000"/>
              </a:solidFill>
            </a:endParaRPr>
          </a:p>
        </p:txBody>
      </p:sp>
      <p:sp>
        <p:nvSpPr>
          <p:cNvPr id="4" name="ZoneTexte 3"/>
          <p:cNvSpPr txBox="1"/>
          <p:nvPr/>
        </p:nvSpPr>
        <p:spPr>
          <a:xfrm>
            <a:off x="1891431" y="2041742"/>
            <a:ext cx="4471792" cy="369332"/>
          </a:xfrm>
          <a:prstGeom prst="rect">
            <a:avLst/>
          </a:prstGeom>
          <a:noFill/>
        </p:spPr>
        <p:txBody>
          <a:bodyPr wrap="square" rtlCol="0">
            <a:spAutoFit/>
          </a:bodyPr>
          <a:lstStyle/>
          <a:p>
            <a:r>
              <a:rPr lang="fr-FR" sz="1800" dirty="0" err="1" smtClean="0">
                <a:solidFill>
                  <a:srgbClr val="FF0000"/>
                </a:solidFill>
              </a:rPr>
              <a:t>Frederick.W</a:t>
            </a:r>
            <a:r>
              <a:rPr lang="fr-FR" sz="1800" dirty="0" smtClean="0">
                <a:solidFill>
                  <a:srgbClr val="FF0000"/>
                </a:solidFill>
              </a:rPr>
              <a:t> Taylor, </a:t>
            </a:r>
            <a:r>
              <a:rPr lang="fr-FR" sz="1800" dirty="0" err="1" smtClean="0">
                <a:solidFill>
                  <a:srgbClr val="FF0000"/>
                </a:solidFill>
              </a:rPr>
              <a:t>F.Gilberth</a:t>
            </a:r>
            <a:r>
              <a:rPr lang="fr-FR" sz="1800" dirty="0" smtClean="0">
                <a:solidFill>
                  <a:srgbClr val="FF0000"/>
                </a:solidFill>
              </a:rPr>
              <a:t>, </a:t>
            </a:r>
            <a:r>
              <a:rPr lang="fr-FR" sz="1800" dirty="0" err="1" smtClean="0">
                <a:solidFill>
                  <a:srgbClr val="FF0000"/>
                </a:solidFill>
              </a:rPr>
              <a:t>L.Henry</a:t>
            </a:r>
            <a:r>
              <a:rPr lang="fr-FR" sz="1800" dirty="0" smtClean="0">
                <a:solidFill>
                  <a:srgbClr val="FF0000"/>
                </a:solidFill>
              </a:rPr>
              <a:t>. </a:t>
            </a:r>
            <a:endParaRPr lang="fr-FR" sz="1800" dirty="0">
              <a:solidFill>
                <a:srgbClr val="FF0000"/>
              </a:solidFill>
            </a:endParaRPr>
          </a:p>
        </p:txBody>
      </p:sp>
      <p:sp>
        <p:nvSpPr>
          <p:cNvPr id="5" name="ZoneTexte 4"/>
          <p:cNvSpPr txBox="1"/>
          <p:nvPr/>
        </p:nvSpPr>
        <p:spPr>
          <a:xfrm>
            <a:off x="2029217" y="2630466"/>
            <a:ext cx="3883067" cy="923330"/>
          </a:xfrm>
          <a:prstGeom prst="rect">
            <a:avLst/>
          </a:prstGeom>
          <a:noFill/>
        </p:spPr>
        <p:txBody>
          <a:bodyPr wrap="square" rtlCol="0">
            <a:spAutoFit/>
          </a:bodyPr>
          <a:lstStyle/>
          <a:p>
            <a:r>
              <a:rPr lang="fr-FR" sz="1800" dirty="0" smtClean="0"/>
              <a:t>Ils ont élaboré un système faisant dépendre la rémunération du rendement.</a:t>
            </a:r>
            <a:endParaRPr lang="fr-FR" sz="1800" dirty="0"/>
          </a:p>
        </p:txBody>
      </p:sp>
      <p:sp>
        <p:nvSpPr>
          <p:cNvPr id="6" name="ZoneTexte 5"/>
          <p:cNvSpPr txBox="1"/>
          <p:nvPr/>
        </p:nvSpPr>
        <p:spPr>
          <a:xfrm>
            <a:off x="2154477" y="4334006"/>
            <a:ext cx="5812077" cy="369332"/>
          </a:xfrm>
          <a:prstGeom prst="rect">
            <a:avLst/>
          </a:prstGeom>
          <a:noFill/>
        </p:spPr>
        <p:txBody>
          <a:bodyPr wrap="square" rtlCol="0">
            <a:spAutoFit/>
          </a:bodyPr>
          <a:lstStyle/>
          <a:p>
            <a:r>
              <a:rPr lang="fr-FR" sz="1800" dirty="0" smtClean="0"/>
              <a:t>Exemple la rémunération à la pièce.</a:t>
            </a:r>
            <a:endParaRPr lang="fr-FR" sz="1800" dirty="0"/>
          </a:p>
        </p:txBody>
      </p:sp>
      <p:pic>
        <p:nvPicPr>
          <p:cNvPr id="2050" name="Picture 2"/>
          <p:cNvPicPr>
            <a:picLocks noChangeAspect="1" noChangeArrowheads="1"/>
          </p:cNvPicPr>
          <p:nvPr/>
        </p:nvPicPr>
        <p:blipFill>
          <a:blip r:embed="rId2" cstate="print"/>
          <a:srcRect l="31859" t="28640" r="40000" b="23380"/>
          <a:stretch>
            <a:fillRect/>
          </a:stretch>
        </p:blipFill>
        <p:spPr bwMode="auto">
          <a:xfrm>
            <a:off x="6422610" y="1603332"/>
            <a:ext cx="2721390" cy="2610000"/>
          </a:xfrm>
          <a:prstGeom prst="rect">
            <a:avLst/>
          </a:prstGeom>
          <a:noFill/>
          <a:ln w="9525">
            <a:noFill/>
            <a:miter lim="800000"/>
            <a:headEnd/>
            <a:tailEnd/>
          </a:ln>
        </p:spPr>
      </p:pic>
      <p:sp>
        <p:nvSpPr>
          <p:cNvPr id="8" name="ZoneTexte 7"/>
          <p:cNvSpPr txBox="1"/>
          <p:nvPr/>
        </p:nvSpPr>
        <p:spPr>
          <a:xfrm>
            <a:off x="2292264" y="5022929"/>
            <a:ext cx="3469710" cy="400110"/>
          </a:xfrm>
          <a:prstGeom prst="rect">
            <a:avLst/>
          </a:prstGeom>
          <a:noFill/>
        </p:spPr>
        <p:txBody>
          <a:bodyPr wrap="square" rtlCol="0">
            <a:spAutoFit/>
          </a:bodyPr>
          <a:lstStyle/>
          <a:p>
            <a:pPr>
              <a:buFont typeface="Wingdings" pitchFamily="2" charset="2"/>
              <a:buChar char="q"/>
            </a:pPr>
            <a:r>
              <a:rPr lang="fr-FR" dirty="0" smtClean="0">
                <a:solidFill>
                  <a:srgbClr val="FF0000"/>
                </a:solidFill>
              </a:rPr>
              <a:t>L’école moderne</a:t>
            </a:r>
            <a:endParaRPr lang="fr-FR" dirty="0">
              <a:solidFill>
                <a:srgbClr val="FF0000"/>
              </a:solidFill>
            </a:endParaRPr>
          </a:p>
        </p:txBody>
      </p:sp>
      <p:sp>
        <p:nvSpPr>
          <p:cNvPr id="9" name="ZoneTexte 8"/>
          <p:cNvSpPr txBox="1"/>
          <p:nvPr/>
        </p:nvSpPr>
        <p:spPr>
          <a:xfrm>
            <a:off x="2091847" y="5649230"/>
            <a:ext cx="6313118" cy="646331"/>
          </a:xfrm>
          <a:prstGeom prst="rect">
            <a:avLst/>
          </a:prstGeom>
          <a:noFill/>
        </p:spPr>
        <p:txBody>
          <a:bodyPr wrap="square" rtlCol="0">
            <a:spAutoFit/>
          </a:bodyPr>
          <a:lstStyle/>
          <a:p>
            <a:r>
              <a:rPr lang="fr-FR" sz="1800" dirty="0" smtClean="0"/>
              <a:t>La détermination des éléments pouvant rendre les individus heureux et productifs dans les organisations.</a:t>
            </a:r>
            <a:endParaRPr lang="fr-FR" sz="1800" dirty="0"/>
          </a:p>
        </p:txBody>
      </p:sp>
      <p:sp>
        <p:nvSpPr>
          <p:cNvPr id="12" name="Flèche vers la droite 6"/>
          <p:cNvSpPr/>
          <p:nvPr/>
        </p:nvSpPr>
        <p:spPr bwMode="auto">
          <a:xfrm>
            <a:off x="250520" y="1778250"/>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1" name="Espace réservé du contenu 1"/>
          <p:cNvSpPr>
            <a:spLocks noGrp="1"/>
          </p:cNvSpPr>
          <p:nvPr>
            <p:ph idx="11"/>
          </p:nvPr>
        </p:nvSpPr>
        <p:spPr>
          <a:xfrm>
            <a:off x="150312" y="1465545"/>
            <a:ext cx="1766169"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chemeClr val="tx1"/>
                </a:solidFill>
                <a:latin typeface="Arial" charset="0"/>
                <a:cs typeface="Arial" charset="0"/>
              </a:rPr>
              <a:t>La motivation et la</a:t>
            </a:r>
          </a:p>
          <a:p>
            <a:pPr marL="514350" indent="-514350" eaLnBrk="1" hangingPunct="1">
              <a:lnSpc>
                <a:spcPct val="120000"/>
              </a:lnSpc>
              <a:buNone/>
            </a:pPr>
            <a:r>
              <a:rPr lang="fr-FR" dirty="0" smtClean="0">
                <a:solidFill>
                  <a:schemeClr val="tx1"/>
                </a:solidFill>
                <a:latin typeface="Arial" charset="0"/>
                <a:cs typeface="Arial" charset="0"/>
              </a:rPr>
              <a:t>Productivité</a:t>
            </a:r>
          </a:p>
          <a:p>
            <a:pPr lvl="1">
              <a:lnSpc>
                <a:spcPct val="120000"/>
              </a:lnSpc>
              <a:spcAft>
                <a:spcPts val="200"/>
              </a:spcAft>
              <a:defRPr/>
            </a:pPr>
            <a:endParaRPr lang="fr-FR" dirty="0" smtClean="0"/>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contenu</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processus</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Font typeface="+mj-lt"/>
              <a:buAutoNum type="arabicPeriod"/>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du</a:t>
            </a:r>
          </a:p>
          <a:p>
            <a:pPr marL="514350" indent="-514350" eaLnBrk="1" hangingPunct="1">
              <a:lnSpc>
                <a:spcPct val="120000"/>
              </a:lnSpc>
              <a:buNone/>
            </a:pPr>
            <a:r>
              <a:rPr lang="fr-FR" dirty="0" smtClean="0">
                <a:solidFill>
                  <a:schemeClr val="tx1"/>
                </a:solidFill>
                <a:latin typeface="Arial" charset="0"/>
                <a:cs typeface="Arial" charset="0"/>
              </a:rPr>
              <a:t>Renforcement et de </a:t>
            </a:r>
          </a:p>
          <a:p>
            <a:pPr marL="514350" indent="-514350" eaLnBrk="1" hangingPunct="1">
              <a:lnSpc>
                <a:spcPct val="120000"/>
              </a:lnSpc>
              <a:buNone/>
            </a:pPr>
            <a:r>
              <a:rPr lang="fr-FR" dirty="0" smtClean="0">
                <a:solidFill>
                  <a:schemeClr val="tx1"/>
                </a:solidFill>
                <a:latin typeface="Arial" charset="0"/>
                <a:cs typeface="Arial" charset="0"/>
              </a:rPr>
              <a:t>l’apprentissage social</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La stratégie de </a:t>
            </a:r>
          </a:p>
          <a:p>
            <a:pPr marL="514350" indent="-514350" eaLnBrk="1" hangingPunct="1">
              <a:lnSpc>
                <a:spcPct val="120000"/>
              </a:lnSpc>
              <a:buNone/>
            </a:pPr>
            <a:r>
              <a:rPr lang="fr-FR" dirty="0" smtClean="0">
                <a:solidFill>
                  <a:schemeClr val="tx1"/>
                </a:solidFill>
                <a:latin typeface="Arial" charset="0"/>
                <a:cs typeface="Arial" charset="0"/>
              </a:rPr>
              <a:t>Récompense</a:t>
            </a: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motivation à travers le temps</a:t>
            </a:r>
            <a:endParaRPr lang="fr-FR" dirty="0"/>
          </a:p>
        </p:txBody>
      </p:sp>
      <p:sp>
        <p:nvSpPr>
          <p:cNvPr id="3" name="ZoneTexte 2"/>
          <p:cNvSpPr txBox="1"/>
          <p:nvPr/>
        </p:nvSpPr>
        <p:spPr>
          <a:xfrm>
            <a:off x="2292263" y="1327759"/>
            <a:ext cx="6187857" cy="400110"/>
          </a:xfrm>
          <a:prstGeom prst="rect">
            <a:avLst/>
          </a:prstGeom>
          <a:noFill/>
        </p:spPr>
        <p:txBody>
          <a:bodyPr wrap="square" rtlCol="0">
            <a:spAutoFit/>
          </a:bodyPr>
          <a:lstStyle/>
          <a:p>
            <a:r>
              <a:rPr lang="fr-FR" dirty="0" smtClean="0">
                <a:solidFill>
                  <a:srgbClr val="FF0000"/>
                </a:solidFill>
              </a:rPr>
              <a:t>L’école de relation humaine</a:t>
            </a:r>
            <a:endParaRPr lang="fr-FR" dirty="0">
              <a:solidFill>
                <a:srgbClr val="FF0000"/>
              </a:solidFill>
            </a:endParaRPr>
          </a:p>
        </p:txBody>
      </p:sp>
      <p:sp>
        <p:nvSpPr>
          <p:cNvPr id="4" name="ZoneTexte 3"/>
          <p:cNvSpPr txBox="1"/>
          <p:nvPr/>
        </p:nvSpPr>
        <p:spPr>
          <a:xfrm>
            <a:off x="1966586" y="5599134"/>
            <a:ext cx="6488483" cy="584775"/>
          </a:xfrm>
          <a:prstGeom prst="rect">
            <a:avLst/>
          </a:prstGeom>
          <a:noFill/>
        </p:spPr>
        <p:txBody>
          <a:bodyPr wrap="square" rtlCol="0">
            <a:spAutoFit/>
          </a:bodyPr>
          <a:lstStyle/>
          <a:p>
            <a:r>
              <a:rPr lang="fr-FR" sz="1600" i="1" dirty="0" smtClean="0"/>
              <a:t>Des chercheurs de l’usine </a:t>
            </a:r>
            <a:r>
              <a:rPr lang="fr-FR" sz="1600" i="1" dirty="0" err="1" smtClean="0"/>
              <a:t>Hawthone</a:t>
            </a:r>
            <a:r>
              <a:rPr lang="fr-FR" sz="1600" i="1" dirty="0" smtClean="0"/>
              <a:t> de la Western Electric ont étudié le lien entre la productivité des travailleurs l’environnement physique.</a:t>
            </a:r>
            <a:endParaRPr lang="fr-FR" sz="1600" i="1" dirty="0"/>
          </a:p>
        </p:txBody>
      </p:sp>
      <p:sp>
        <p:nvSpPr>
          <p:cNvPr id="5" name="ZoneTexte 4"/>
          <p:cNvSpPr txBox="1"/>
          <p:nvPr/>
        </p:nvSpPr>
        <p:spPr>
          <a:xfrm>
            <a:off x="2104374" y="2104373"/>
            <a:ext cx="3093928" cy="1077218"/>
          </a:xfrm>
          <a:prstGeom prst="rect">
            <a:avLst/>
          </a:prstGeom>
          <a:noFill/>
        </p:spPr>
        <p:txBody>
          <a:bodyPr wrap="square" rtlCol="0">
            <a:spAutoFit/>
          </a:bodyPr>
          <a:lstStyle/>
          <a:p>
            <a:pPr>
              <a:buFont typeface="Wingdings" pitchFamily="2" charset="2"/>
              <a:buChar char="q"/>
            </a:pPr>
            <a:r>
              <a:rPr lang="fr-FR" sz="1600" dirty="0" smtClean="0"/>
              <a:t>La récompense pécuniaire n’était plus le seul facteur qui incitait les travailleurs à produire davantage.</a:t>
            </a:r>
            <a:endParaRPr lang="fr-FR" sz="1600" dirty="0"/>
          </a:p>
        </p:txBody>
      </p:sp>
      <p:sp>
        <p:nvSpPr>
          <p:cNvPr id="6" name="ZoneTexte 5"/>
          <p:cNvSpPr txBox="1"/>
          <p:nvPr/>
        </p:nvSpPr>
        <p:spPr>
          <a:xfrm>
            <a:off x="2016690" y="3695178"/>
            <a:ext cx="7127310" cy="830997"/>
          </a:xfrm>
          <a:prstGeom prst="rect">
            <a:avLst/>
          </a:prstGeom>
          <a:noFill/>
        </p:spPr>
        <p:txBody>
          <a:bodyPr wrap="square" rtlCol="0">
            <a:spAutoFit/>
          </a:bodyPr>
          <a:lstStyle/>
          <a:p>
            <a:pPr>
              <a:buFont typeface="Wingdings" pitchFamily="2" charset="2"/>
              <a:buChar char="q"/>
            </a:pPr>
            <a:r>
              <a:rPr lang="fr-FR" sz="1600" dirty="0" smtClean="0"/>
              <a:t>Lorsqu’on traite des employés comme des êtres humains et non pas comme de simples pièces d’équipement leur satisfaction et leur productivité augmentent</a:t>
            </a:r>
            <a:endParaRPr lang="fr-FR" sz="1600" dirty="0"/>
          </a:p>
        </p:txBody>
      </p:sp>
      <p:sp>
        <p:nvSpPr>
          <p:cNvPr id="7" name="ZoneTexte 6"/>
          <p:cNvSpPr txBox="1"/>
          <p:nvPr/>
        </p:nvSpPr>
        <p:spPr>
          <a:xfrm>
            <a:off x="2041742" y="4622105"/>
            <a:ext cx="6676372" cy="584775"/>
          </a:xfrm>
          <a:prstGeom prst="rect">
            <a:avLst/>
          </a:prstGeom>
          <a:noFill/>
        </p:spPr>
        <p:txBody>
          <a:bodyPr wrap="square" rtlCol="0">
            <a:spAutoFit/>
          </a:bodyPr>
          <a:lstStyle/>
          <a:p>
            <a:pPr>
              <a:buFont typeface="Wingdings" pitchFamily="2" charset="2"/>
              <a:buChar char="q"/>
            </a:pPr>
            <a:r>
              <a:rPr lang="fr-FR" sz="1600" dirty="0" smtClean="0"/>
              <a:t>La productivité dépend de l’identification au groupe, le sentiment de cohésion et de soutien résultant de l’interaction</a:t>
            </a:r>
            <a:endParaRPr lang="fr-FR" sz="1600" dirty="0"/>
          </a:p>
        </p:txBody>
      </p:sp>
      <p:pic>
        <p:nvPicPr>
          <p:cNvPr id="3074" name="Picture 2"/>
          <p:cNvPicPr>
            <a:picLocks noChangeAspect="1" noChangeArrowheads="1"/>
          </p:cNvPicPr>
          <p:nvPr/>
        </p:nvPicPr>
        <p:blipFill>
          <a:blip r:embed="rId2" cstate="print"/>
          <a:srcRect l="19690" t="34404" r="40000" b="28638"/>
          <a:stretch>
            <a:fillRect/>
          </a:stretch>
        </p:blipFill>
        <p:spPr bwMode="auto">
          <a:xfrm>
            <a:off x="5564386" y="1728592"/>
            <a:ext cx="3579614" cy="1846090"/>
          </a:xfrm>
          <a:prstGeom prst="rect">
            <a:avLst/>
          </a:prstGeom>
          <a:noFill/>
          <a:ln w="9525">
            <a:noFill/>
            <a:miter lim="800000"/>
            <a:headEnd/>
            <a:tailEnd/>
          </a:ln>
        </p:spPr>
      </p:pic>
      <p:sp>
        <p:nvSpPr>
          <p:cNvPr id="9" name="Flèche vers la droite 6"/>
          <p:cNvSpPr/>
          <p:nvPr/>
        </p:nvSpPr>
        <p:spPr bwMode="auto">
          <a:xfrm>
            <a:off x="250520" y="1778250"/>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0" name="Espace réservé du contenu 1"/>
          <p:cNvSpPr>
            <a:spLocks noGrp="1"/>
          </p:cNvSpPr>
          <p:nvPr>
            <p:ph idx="11"/>
          </p:nvPr>
        </p:nvSpPr>
        <p:spPr>
          <a:xfrm>
            <a:off x="150312" y="1465545"/>
            <a:ext cx="1766169"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chemeClr val="tx1"/>
                </a:solidFill>
                <a:latin typeface="Arial" charset="0"/>
                <a:cs typeface="Arial" charset="0"/>
              </a:rPr>
              <a:t>La motivation et la</a:t>
            </a:r>
          </a:p>
          <a:p>
            <a:pPr marL="514350" indent="-514350" eaLnBrk="1" hangingPunct="1">
              <a:lnSpc>
                <a:spcPct val="120000"/>
              </a:lnSpc>
              <a:buNone/>
            </a:pPr>
            <a:r>
              <a:rPr lang="fr-FR" dirty="0" smtClean="0">
                <a:solidFill>
                  <a:schemeClr val="tx1"/>
                </a:solidFill>
                <a:latin typeface="Arial" charset="0"/>
                <a:cs typeface="Arial" charset="0"/>
              </a:rPr>
              <a:t>Productivité</a:t>
            </a:r>
          </a:p>
          <a:p>
            <a:pPr lvl="1">
              <a:lnSpc>
                <a:spcPct val="120000"/>
              </a:lnSpc>
              <a:spcAft>
                <a:spcPts val="200"/>
              </a:spcAft>
              <a:defRPr/>
            </a:pPr>
            <a:endParaRPr lang="fr-FR" dirty="0" smtClean="0"/>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contenu</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processus</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Font typeface="+mj-lt"/>
              <a:buAutoNum type="arabicPeriod"/>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du</a:t>
            </a:r>
          </a:p>
          <a:p>
            <a:pPr marL="514350" indent="-514350" eaLnBrk="1" hangingPunct="1">
              <a:lnSpc>
                <a:spcPct val="120000"/>
              </a:lnSpc>
              <a:buNone/>
            </a:pPr>
            <a:r>
              <a:rPr lang="fr-FR" dirty="0" smtClean="0">
                <a:solidFill>
                  <a:schemeClr val="tx1"/>
                </a:solidFill>
                <a:latin typeface="Arial" charset="0"/>
                <a:cs typeface="Arial" charset="0"/>
              </a:rPr>
              <a:t>Renforcement et de </a:t>
            </a:r>
          </a:p>
          <a:p>
            <a:pPr marL="514350" indent="-514350" eaLnBrk="1" hangingPunct="1">
              <a:lnSpc>
                <a:spcPct val="120000"/>
              </a:lnSpc>
              <a:buNone/>
            </a:pPr>
            <a:r>
              <a:rPr lang="fr-FR" dirty="0" smtClean="0">
                <a:solidFill>
                  <a:schemeClr val="tx1"/>
                </a:solidFill>
                <a:latin typeface="Arial" charset="0"/>
                <a:cs typeface="Arial" charset="0"/>
              </a:rPr>
              <a:t>l’apprentissage social</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La stratégie de </a:t>
            </a:r>
          </a:p>
          <a:p>
            <a:pPr marL="514350" indent="-514350" eaLnBrk="1" hangingPunct="1">
              <a:lnSpc>
                <a:spcPct val="120000"/>
              </a:lnSpc>
              <a:buNone/>
            </a:pPr>
            <a:r>
              <a:rPr lang="fr-FR" dirty="0" smtClean="0">
                <a:solidFill>
                  <a:schemeClr val="tx1"/>
                </a:solidFill>
                <a:latin typeface="Arial" charset="0"/>
                <a:cs typeface="Arial" charset="0"/>
              </a:rPr>
              <a:t>Récompense</a:t>
            </a: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raisons de placer la motivation au premier rang</a:t>
            </a:r>
            <a:endParaRPr lang="fr-FR" dirty="0"/>
          </a:p>
        </p:txBody>
      </p:sp>
      <p:sp>
        <p:nvSpPr>
          <p:cNvPr id="3" name="ZoneTexte 2"/>
          <p:cNvSpPr txBox="1"/>
          <p:nvPr/>
        </p:nvSpPr>
        <p:spPr>
          <a:xfrm>
            <a:off x="1891430" y="2555310"/>
            <a:ext cx="5173250" cy="369332"/>
          </a:xfrm>
          <a:prstGeom prst="rect">
            <a:avLst/>
          </a:prstGeom>
          <a:noFill/>
        </p:spPr>
        <p:txBody>
          <a:bodyPr wrap="square" rtlCol="0">
            <a:spAutoFit/>
          </a:bodyPr>
          <a:lstStyle/>
          <a:p>
            <a:pPr>
              <a:buFont typeface="Wingdings" pitchFamily="2" charset="2"/>
              <a:buChar char="q"/>
            </a:pPr>
            <a:r>
              <a:rPr lang="fr-FR" sz="1800" dirty="0" smtClean="0"/>
              <a:t>La mondialisation de la concurrence</a:t>
            </a:r>
            <a:endParaRPr lang="fr-FR" sz="1800" dirty="0"/>
          </a:p>
        </p:txBody>
      </p:sp>
      <p:sp>
        <p:nvSpPr>
          <p:cNvPr id="4" name="ZoneTexte 3"/>
          <p:cNvSpPr txBox="1"/>
          <p:nvPr/>
        </p:nvSpPr>
        <p:spPr>
          <a:xfrm>
            <a:off x="1678488" y="3582444"/>
            <a:ext cx="5035463" cy="369332"/>
          </a:xfrm>
          <a:prstGeom prst="rect">
            <a:avLst/>
          </a:prstGeom>
          <a:noFill/>
        </p:spPr>
        <p:txBody>
          <a:bodyPr wrap="square" rtlCol="0">
            <a:spAutoFit/>
          </a:bodyPr>
          <a:lstStyle/>
          <a:p>
            <a:pPr>
              <a:buFont typeface="Wingdings" pitchFamily="2" charset="2"/>
              <a:buChar char="q"/>
            </a:pPr>
            <a:r>
              <a:rPr lang="fr-FR" sz="1800" dirty="0" smtClean="0"/>
              <a:t>L’amélioration de la productivité</a:t>
            </a:r>
            <a:endParaRPr lang="fr-FR" sz="1800" dirty="0"/>
          </a:p>
        </p:txBody>
      </p:sp>
      <p:sp>
        <p:nvSpPr>
          <p:cNvPr id="5" name="ZoneTexte 4"/>
          <p:cNvSpPr txBox="1"/>
          <p:nvPr/>
        </p:nvSpPr>
        <p:spPr>
          <a:xfrm>
            <a:off x="1766171" y="4459266"/>
            <a:ext cx="4935254" cy="369332"/>
          </a:xfrm>
          <a:prstGeom prst="rect">
            <a:avLst/>
          </a:prstGeom>
          <a:noFill/>
        </p:spPr>
        <p:txBody>
          <a:bodyPr wrap="square" rtlCol="0">
            <a:spAutoFit/>
          </a:bodyPr>
          <a:lstStyle/>
          <a:p>
            <a:pPr>
              <a:buFont typeface="Wingdings" pitchFamily="2" charset="2"/>
              <a:buChar char="q"/>
            </a:pPr>
            <a:r>
              <a:rPr lang="fr-FR" sz="1800" dirty="0" smtClean="0"/>
              <a:t>La réduction des coûts</a:t>
            </a:r>
            <a:endParaRPr lang="fr-FR" sz="1800" dirty="0"/>
          </a:p>
        </p:txBody>
      </p:sp>
      <p:sp>
        <p:nvSpPr>
          <p:cNvPr id="6" name="ZoneTexte 5"/>
          <p:cNvSpPr txBox="1"/>
          <p:nvPr/>
        </p:nvSpPr>
        <p:spPr>
          <a:xfrm>
            <a:off x="1966586" y="5586608"/>
            <a:ext cx="5436296" cy="369332"/>
          </a:xfrm>
          <a:prstGeom prst="rect">
            <a:avLst/>
          </a:prstGeom>
          <a:noFill/>
        </p:spPr>
        <p:txBody>
          <a:bodyPr wrap="square" rtlCol="0">
            <a:spAutoFit/>
          </a:bodyPr>
          <a:lstStyle/>
          <a:p>
            <a:pPr>
              <a:buFont typeface="Wingdings" pitchFamily="2" charset="2"/>
              <a:buChar char="q"/>
            </a:pPr>
            <a:r>
              <a:rPr lang="fr-FR" sz="1800" dirty="0" smtClean="0"/>
              <a:t>La satisfaction des clients</a:t>
            </a:r>
            <a:endParaRPr lang="fr-FR" sz="1800" dirty="0"/>
          </a:p>
        </p:txBody>
      </p:sp>
      <p:sp>
        <p:nvSpPr>
          <p:cNvPr id="7" name="Flèche vers la droite 6"/>
          <p:cNvSpPr/>
          <p:nvPr/>
        </p:nvSpPr>
        <p:spPr bwMode="auto">
          <a:xfrm>
            <a:off x="250520" y="1778250"/>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pic>
        <p:nvPicPr>
          <p:cNvPr id="4098" name="Picture 2"/>
          <p:cNvPicPr>
            <a:picLocks noChangeAspect="1" noChangeArrowheads="1"/>
          </p:cNvPicPr>
          <p:nvPr/>
        </p:nvPicPr>
        <p:blipFill>
          <a:blip r:embed="rId2" cstate="print"/>
          <a:srcRect l="9465" t="31099" r="42535" b="12263"/>
          <a:stretch>
            <a:fillRect/>
          </a:stretch>
        </p:blipFill>
        <p:spPr bwMode="auto">
          <a:xfrm>
            <a:off x="5689740" y="4283902"/>
            <a:ext cx="3103531" cy="2059914"/>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l="24685" t="48575" r="57233" b="31261"/>
          <a:stretch>
            <a:fillRect/>
          </a:stretch>
        </p:blipFill>
        <p:spPr bwMode="auto">
          <a:xfrm>
            <a:off x="6137754" y="2129424"/>
            <a:ext cx="2755726" cy="1728592"/>
          </a:xfrm>
          <a:prstGeom prst="rect">
            <a:avLst/>
          </a:prstGeom>
          <a:noFill/>
          <a:ln w="9525">
            <a:noFill/>
            <a:miter lim="800000"/>
            <a:headEnd/>
            <a:tailEnd/>
          </a:ln>
        </p:spPr>
      </p:pic>
      <p:sp>
        <p:nvSpPr>
          <p:cNvPr id="10" name="Espace réservé du contenu 1"/>
          <p:cNvSpPr>
            <a:spLocks noGrp="1"/>
          </p:cNvSpPr>
          <p:nvPr>
            <p:ph idx="11"/>
          </p:nvPr>
        </p:nvSpPr>
        <p:spPr>
          <a:xfrm>
            <a:off x="150312" y="1465545"/>
            <a:ext cx="1766169"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chemeClr val="tx1"/>
                </a:solidFill>
                <a:latin typeface="Arial" charset="0"/>
                <a:cs typeface="Arial" charset="0"/>
              </a:rPr>
              <a:t>La motivation et la</a:t>
            </a:r>
          </a:p>
          <a:p>
            <a:pPr marL="514350" indent="-514350" eaLnBrk="1" hangingPunct="1">
              <a:lnSpc>
                <a:spcPct val="120000"/>
              </a:lnSpc>
              <a:buNone/>
            </a:pPr>
            <a:r>
              <a:rPr lang="fr-FR" dirty="0" smtClean="0">
                <a:solidFill>
                  <a:schemeClr val="tx1"/>
                </a:solidFill>
                <a:latin typeface="Arial" charset="0"/>
                <a:cs typeface="Arial" charset="0"/>
              </a:rPr>
              <a:t>Productivité</a:t>
            </a:r>
          </a:p>
          <a:p>
            <a:pPr lvl="1">
              <a:lnSpc>
                <a:spcPct val="120000"/>
              </a:lnSpc>
              <a:spcAft>
                <a:spcPts val="200"/>
              </a:spcAft>
              <a:defRPr/>
            </a:pPr>
            <a:endParaRPr lang="fr-FR" dirty="0" smtClean="0"/>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contenu</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processus</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Font typeface="+mj-lt"/>
              <a:buAutoNum type="arabicPeriod"/>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du</a:t>
            </a:r>
          </a:p>
          <a:p>
            <a:pPr marL="514350" indent="-514350" eaLnBrk="1" hangingPunct="1">
              <a:lnSpc>
                <a:spcPct val="120000"/>
              </a:lnSpc>
              <a:buNone/>
            </a:pPr>
            <a:r>
              <a:rPr lang="fr-FR" dirty="0" smtClean="0">
                <a:solidFill>
                  <a:schemeClr val="tx1"/>
                </a:solidFill>
                <a:latin typeface="Arial" charset="0"/>
                <a:cs typeface="Arial" charset="0"/>
              </a:rPr>
              <a:t>Renforcement et de </a:t>
            </a:r>
          </a:p>
          <a:p>
            <a:pPr marL="514350" indent="-514350" eaLnBrk="1" hangingPunct="1">
              <a:lnSpc>
                <a:spcPct val="120000"/>
              </a:lnSpc>
              <a:buNone/>
            </a:pPr>
            <a:r>
              <a:rPr lang="fr-FR" dirty="0" smtClean="0">
                <a:solidFill>
                  <a:schemeClr val="tx1"/>
                </a:solidFill>
                <a:latin typeface="Arial" charset="0"/>
                <a:cs typeface="Arial" charset="0"/>
              </a:rPr>
              <a:t>l’apprentissage social</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La stratégie de </a:t>
            </a:r>
          </a:p>
          <a:p>
            <a:pPr marL="514350" indent="-514350" eaLnBrk="1" hangingPunct="1">
              <a:lnSpc>
                <a:spcPct val="120000"/>
              </a:lnSpc>
              <a:buNone/>
            </a:pPr>
            <a:r>
              <a:rPr lang="fr-FR" dirty="0" smtClean="0">
                <a:solidFill>
                  <a:schemeClr val="tx1"/>
                </a:solidFill>
                <a:latin typeface="Arial" charset="0"/>
                <a:cs typeface="Arial" charset="0"/>
              </a:rPr>
              <a:t>Récompense</a:t>
            </a: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facteurs de la motivation</a:t>
            </a:r>
            <a:endParaRPr lang="fr-FR" dirty="0"/>
          </a:p>
        </p:txBody>
      </p:sp>
      <p:sp>
        <p:nvSpPr>
          <p:cNvPr id="3" name="ZoneTexte 2"/>
          <p:cNvSpPr txBox="1"/>
          <p:nvPr/>
        </p:nvSpPr>
        <p:spPr>
          <a:xfrm>
            <a:off x="2179529" y="1265129"/>
            <a:ext cx="6488482" cy="369332"/>
          </a:xfrm>
          <a:prstGeom prst="rect">
            <a:avLst/>
          </a:prstGeom>
          <a:noFill/>
        </p:spPr>
        <p:txBody>
          <a:bodyPr wrap="square" rtlCol="0">
            <a:spAutoFit/>
          </a:bodyPr>
          <a:lstStyle/>
          <a:p>
            <a:r>
              <a:rPr lang="fr-FR" sz="1800" dirty="0" smtClean="0">
                <a:solidFill>
                  <a:srgbClr val="FF0000"/>
                </a:solidFill>
              </a:rPr>
              <a:t>Qu’est ce qui compte pour les gens?</a:t>
            </a:r>
            <a:endParaRPr lang="fr-FR" sz="1800" dirty="0">
              <a:solidFill>
                <a:srgbClr val="FF0000"/>
              </a:solidFill>
            </a:endParaRPr>
          </a:p>
        </p:txBody>
      </p:sp>
      <p:sp>
        <p:nvSpPr>
          <p:cNvPr id="4" name="ZoneTexte 3"/>
          <p:cNvSpPr txBox="1"/>
          <p:nvPr/>
        </p:nvSpPr>
        <p:spPr>
          <a:xfrm>
            <a:off x="1791223" y="2079322"/>
            <a:ext cx="2755725" cy="369332"/>
          </a:xfrm>
          <a:prstGeom prst="rect">
            <a:avLst/>
          </a:prstGeom>
          <a:noFill/>
        </p:spPr>
        <p:txBody>
          <a:bodyPr wrap="square" rtlCol="0">
            <a:spAutoFit/>
          </a:bodyPr>
          <a:lstStyle/>
          <a:p>
            <a:r>
              <a:rPr lang="fr-FR" sz="1800" dirty="0" smtClean="0"/>
              <a:t>L’argent?</a:t>
            </a:r>
            <a:endParaRPr lang="fr-FR" sz="1800" dirty="0"/>
          </a:p>
        </p:txBody>
      </p:sp>
      <p:sp>
        <p:nvSpPr>
          <p:cNvPr id="5" name="ZoneTexte 4"/>
          <p:cNvSpPr txBox="1"/>
          <p:nvPr/>
        </p:nvSpPr>
        <p:spPr>
          <a:xfrm>
            <a:off x="1628386" y="3269293"/>
            <a:ext cx="3858014" cy="369332"/>
          </a:xfrm>
          <a:prstGeom prst="rect">
            <a:avLst/>
          </a:prstGeom>
          <a:noFill/>
        </p:spPr>
        <p:txBody>
          <a:bodyPr wrap="square" rtlCol="0">
            <a:spAutoFit/>
          </a:bodyPr>
          <a:lstStyle/>
          <a:p>
            <a:r>
              <a:rPr lang="fr-FR" sz="1800" dirty="0" smtClean="0"/>
              <a:t>Un bureau de grande dimension?</a:t>
            </a:r>
            <a:endParaRPr lang="fr-FR" sz="1800" dirty="0"/>
          </a:p>
        </p:txBody>
      </p:sp>
      <p:sp>
        <p:nvSpPr>
          <p:cNvPr id="6" name="ZoneTexte 5"/>
          <p:cNvSpPr txBox="1"/>
          <p:nvPr/>
        </p:nvSpPr>
        <p:spPr>
          <a:xfrm>
            <a:off x="1841327" y="3995803"/>
            <a:ext cx="4208745" cy="369332"/>
          </a:xfrm>
          <a:prstGeom prst="rect">
            <a:avLst/>
          </a:prstGeom>
          <a:noFill/>
        </p:spPr>
        <p:txBody>
          <a:bodyPr wrap="square" rtlCol="0">
            <a:spAutoFit/>
          </a:bodyPr>
          <a:lstStyle/>
          <a:p>
            <a:r>
              <a:rPr lang="fr-FR" sz="1800" dirty="0" smtClean="0"/>
              <a:t>La reconnaissance de leur mérite?</a:t>
            </a:r>
            <a:endParaRPr lang="fr-FR" sz="1800" dirty="0"/>
          </a:p>
        </p:txBody>
      </p:sp>
      <p:sp>
        <p:nvSpPr>
          <p:cNvPr id="7" name="ZoneTexte 6"/>
          <p:cNvSpPr txBox="1"/>
          <p:nvPr/>
        </p:nvSpPr>
        <p:spPr>
          <a:xfrm>
            <a:off x="1741118" y="4647156"/>
            <a:ext cx="6613743" cy="369332"/>
          </a:xfrm>
          <a:prstGeom prst="rect">
            <a:avLst/>
          </a:prstGeom>
          <a:noFill/>
        </p:spPr>
        <p:txBody>
          <a:bodyPr wrap="square" rtlCol="0">
            <a:spAutoFit/>
          </a:bodyPr>
          <a:lstStyle/>
          <a:p>
            <a:r>
              <a:rPr lang="fr-FR" sz="1800" dirty="0" smtClean="0"/>
              <a:t>Qu’est ce qui incite des individus à faire du bénévolat? </a:t>
            </a:r>
            <a:endParaRPr lang="fr-FR" sz="1800" dirty="0"/>
          </a:p>
        </p:txBody>
      </p:sp>
      <p:sp>
        <p:nvSpPr>
          <p:cNvPr id="8" name="ZoneTexte 7"/>
          <p:cNvSpPr txBox="1"/>
          <p:nvPr/>
        </p:nvSpPr>
        <p:spPr>
          <a:xfrm>
            <a:off x="1966587" y="5461348"/>
            <a:ext cx="6012493" cy="369332"/>
          </a:xfrm>
          <a:prstGeom prst="rect">
            <a:avLst/>
          </a:prstGeom>
          <a:noFill/>
        </p:spPr>
        <p:txBody>
          <a:bodyPr wrap="square" rtlCol="0">
            <a:spAutoFit/>
          </a:bodyPr>
          <a:lstStyle/>
          <a:p>
            <a:r>
              <a:rPr lang="fr-FR" sz="1800" dirty="0" smtClean="0"/>
              <a:t>A reprendre les études après 70 ans?</a:t>
            </a:r>
            <a:endParaRPr lang="fr-FR" sz="1800" dirty="0"/>
          </a:p>
        </p:txBody>
      </p:sp>
      <p:pic>
        <p:nvPicPr>
          <p:cNvPr id="4098" name="Picture 2"/>
          <p:cNvPicPr>
            <a:picLocks noChangeAspect="1" noChangeArrowheads="1"/>
          </p:cNvPicPr>
          <p:nvPr/>
        </p:nvPicPr>
        <p:blipFill>
          <a:blip r:embed="rId2" cstate="print"/>
          <a:srcRect l="23424" t="34254" r="41859" b="28255"/>
          <a:stretch>
            <a:fillRect/>
          </a:stretch>
        </p:blipFill>
        <p:spPr bwMode="auto">
          <a:xfrm>
            <a:off x="5536505" y="1703540"/>
            <a:ext cx="3422997" cy="2079320"/>
          </a:xfrm>
          <a:prstGeom prst="rect">
            <a:avLst/>
          </a:prstGeom>
          <a:noFill/>
          <a:ln w="9525">
            <a:noFill/>
            <a:miter lim="800000"/>
            <a:headEnd/>
            <a:tailEnd/>
          </a:ln>
        </p:spPr>
      </p:pic>
      <p:sp>
        <p:nvSpPr>
          <p:cNvPr id="10" name="Flèche vers la droite 6"/>
          <p:cNvSpPr/>
          <p:nvPr/>
        </p:nvSpPr>
        <p:spPr bwMode="auto">
          <a:xfrm>
            <a:off x="250520" y="1778250"/>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1" name="Espace réservé du contenu 1"/>
          <p:cNvSpPr>
            <a:spLocks noGrp="1"/>
          </p:cNvSpPr>
          <p:nvPr>
            <p:ph idx="11"/>
          </p:nvPr>
        </p:nvSpPr>
        <p:spPr>
          <a:xfrm>
            <a:off x="150312" y="1465545"/>
            <a:ext cx="1766169"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chemeClr val="tx1"/>
                </a:solidFill>
                <a:latin typeface="Arial" charset="0"/>
                <a:cs typeface="Arial" charset="0"/>
              </a:rPr>
              <a:t>La motivation et la</a:t>
            </a:r>
          </a:p>
          <a:p>
            <a:pPr marL="514350" indent="-514350" eaLnBrk="1" hangingPunct="1">
              <a:lnSpc>
                <a:spcPct val="120000"/>
              </a:lnSpc>
              <a:buNone/>
            </a:pPr>
            <a:r>
              <a:rPr lang="fr-FR" dirty="0" smtClean="0">
                <a:solidFill>
                  <a:schemeClr val="tx1"/>
                </a:solidFill>
                <a:latin typeface="Arial" charset="0"/>
                <a:cs typeface="Arial" charset="0"/>
              </a:rPr>
              <a:t>Productivité</a:t>
            </a:r>
          </a:p>
          <a:p>
            <a:pPr lvl="1">
              <a:lnSpc>
                <a:spcPct val="120000"/>
              </a:lnSpc>
              <a:spcAft>
                <a:spcPts val="200"/>
              </a:spcAft>
              <a:defRPr/>
            </a:pPr>
            <a:endParaRPr lang="fr-FR" dirty="0" smtClean="0"/>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contenu</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processus</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Font typeface="+mj-lt"/>
              <a:buAutoNum type="arabicPeriod"/>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du</a:t>
            </a:r>
          </a:p>
          <a:p>
            <a:pPr marL="514350" indent="-514350" eaLnBrk="1" hangingPunct="1">
              <a:lnSpc>
                <a:spcPct val="120000"/>
              </a:lnSpc>
              <a:buNone/>
            </a:pPr>
            <a:r>
              <a:rPr lang="fr-FR" dirty="0" smtClean="0">
                <a:solidFill>
                  <a:schemeClr val="tx1"/>
                </a:solidFill>
                <a:latin typeface="Arial" charset="0"/>
                <a:cs typeface="Arial" charset="0"/>
              </a:rPr>
              <a:t>Renforcement et de </a:t>
            </a:r>
          </a:p>
          <a:p>
            <a:pPr marL="514350" indent="-514350" eaLnBrk="1" hangingPunct="1">
              <a:lnSpc>
                <a:spcPct val="120000"/>
              </a:lnSpc>
              <a:buNone/>
            </a:pPr>
            <a:r>
              <a:rPr lang="fr-FR" dirty="0" smtClean="0">
                <a:solidFill>
                  <a:schemeClr val="tx1"/>
                </a:solidFill>
                <a:latin typeface="Arial" charset="0"/>
                <a:cs typeface="Arial" charset="0"/>
              </a:rPr>
              <a:t>l’apprentissage social</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La stratégie de </a:t>
            </a:r>
          </a:p>
          <a:p>
            <a:pPr marL="514350" indent="-514350" eaLnBrk="1" hangingPunct="1">
              <a:lnSpc>
                <a:spcPct val="120000"/>
              </a:lnSpc>
              <a:buNone/>
            </a:pPr>
            <a:r>
              <a:rPr lang="fr-FR" dirty="0" smtClean="0">
                <a:solidFill>
                  <a:schemeClr val="tx1"/>
                </a:solidFill>
                <a:latin typeface="Arial" charset="0"/>
                <a:cs typeface="Arial" charset="0"/>
              </a:rPr>
              <a:t>Récompense</a:t>
            </a: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facteurs de la motivation</a:t>
            </a:r>
            <a:endParaRPr lang="fr-FR" dirty="0"/>
          </a:p>
        </p:txBody>
      </p:sp>
      <p:sp>
        <p:nvSpPr>
          <p:cNvPr id="3" name="ZoneTexte 2"/>
          <p:cNvSpPr txBox="1"/>
          <p:nvPr/>
        </p:nvSpPr>
        <p:spPr>
          <a:xfrm>
            <a:off x="2129424" y="1265129"/>
            <a:ext cx="5185775" cy="400110"/>
          </a:xfrm>
          <a:prstGeom prst="rect">
            <a:avLst/>
          </a:prstGeom>
          <a:noFill/>
        </p:spPr>
        <p:txBody>
          <a:bodyPr wrap="square" rtlCol="0">
            <a:spAutoFit/>
          </a:bodyPr>
          <a:lstStyle/>
          <a:p>
            <a:pPr>
              <a:buFont typeface="Wingdings" pitchFamily="2" charset="2"/>
              <a:buChar char="q"/>
            </a:pPr>
            <a:r>
              <a:rPr lang="fr-FR" dirty="0" smtClean="0">
                <a:solidFill>
                  <a:srgbClr val="FF0000"/>
                </a:solidFill>
              </a:rPr>
              <a:t>Les différences individuelles</a:t>
            </a:r>
            <a:endParaRPr lang="fr-FR" dirty="0">
              <a:solidFill>
                <a:srgbClr val="FF0000"/>
              </a:solidFill>
            </a:endParaRPr>
          </a:p>
        </p:txBody>
      </p:sp>
      <p:sp>
        <p:nvSpPr>
          <p:cNvPr id="4" name="ZoneTexte 3"/>
          <p:cNvSpPr txBox="1"/>
          <p:nvPr/>
        </p:nvSpPr>
        <p:spPr>
          <a:xfrm>
            <a:off x="2167002" y="1903957"/>
            <a:ext cx="1753644" cy="369332"/>
          </a:xfrm>
          <a:prstGeom prst="rect">
            <a:avLst/>
          </a:prstGeom>
          <a:noFill/>
        </p:spPr>
        <p:txBody>
          <a:bodyPr wrap="square" rtlCol="0">
            <a:spAutoFit/>
          </a:bodyPr>
          <a:lstStyle/>
          <a:p>
            <a:pPr>
              <a:buFont typeface="Wingdings" pitchFamily="2" charset="2"/>
              <a:buChar char="§"/>
            </a:pPr>
            <a:r>
              <a:rPr lang="fr-FR" sz="1800" dirty="0" smtClean="0"/>
              <a:t>Valeurs</a:t>
            </a:r>
            <a:endParaRPr lang="fr-FR" sz="1800" dirty="0"/>
          </a:p>
        </p:txBody>
      </p:sp>
      <p:sp>
        <p:nvSpPr>
          <p:cNvPr id="5" name="ZoneTexte 4"/>
          <p:cNvSpPr txBox="1"/>
          <p:nvPr/>
        </p:nvSpPr>
        <p:spPr>
          <a:xfrm>
            <a:off x="5248404" y="2029216"/>
            <a:ext cx="1878905" cy="369332"/>
          </a:xfrm>
          <a:prstGeom prst="rect">
            <a:avLst/>
          </a:prstGeom>
          <a:noFill/>
        </p:spPr>
        <p:txBody>
          <a:bodyPr wrap="square" rtlCol="0">
            <a:spAutoFit/>
          </a:bodyPr>
          <a:lstStyle/>
          <a:p>
            <a:pPr>
              <a:buFont typeface="Wingdings" pitchFamily="2" charset="2"/>
              <a:buChar char="§"/>
            </a:pPr>
            <a:r>
              <a:rPr lang="fr-FR" sz="1800" dirty="0" smtClean="0"/>
              <a:t>Croyances</a:t>
            </a:r>
            <a:endParaRPr lang="fr-FR" sz="1800" dirty="0"/>
          </a:p>
        </p:txBody>
      </p:sp>
      <p:sp>
        <p:nvSpPr>
          <p:cNvPr id="6" name="ZoneTexte 5"/>
          <p:cNvSpPr txBox="1"/>
          <p:nvPr/>
        </p:nvSpPr>
        <p:spPr>
          <a:xfrm>
            <a:off x="2167003" y="2517731"/>
            <a:ext cx="1590806" cy="369332"/>
          </a:xfrm>
          <a:prstGeom prst="rect">
            <a:avLst/>
          </a:prstGeom>
          <a:noFill/>
        </p:spPr>
        <p:txBody>
          <a:bodyPr wrap="square" rtlCol="0">
            <a:spAutoFit/>
          </a:bodyPr>
          <a:lstStyle/>
          <a:p>
            <a:pPr>
              <a:buFont typeface="Wingdings" pitchFamily="2" charset="2"/>
              <a:buChar char="§"/>
            </a:pPr>
            <a:r>
              <a:rPr lang="fr-FR" sz="1800" dirty="0" smtClean="0"/>
              <a:t>Besoins</a:t>
            </a:r>
            <a:endParaRPr lang="fr-FR" sz="1800" dirty="0"/>
          </a:p>
        </p:txBody>
      </p:sp>
      <p:sp>
        <p:nvSpPr>
          <p:cNvPr id="7" name="ZoneTexte 6"/>
          <p:cNvSpPr txBox="1"/>
          <p:nvPr/>
        </p:nvSpPr>
        <p:spPr>
          <a:xfrm>
            <a:off x="5248407" y="2630466"/>
            <a:ext cx="1427967" cy="369332"/>
          </a:xfrm>
          <a:prstGeom prst="rect">
            <a:avLst/>
          </a:prstGeom>
          <a:noFill/>
        </p:spPr>
        <p:txBody>
          <a:bodyPr wrap="square" rtlCol="0">
            <a:spAutoFit/>
          </a:bodyPr>
          <a:lstStyle/>
          <a:p>
            <a:pPr>
              <a:buFont typeface="Wingdings" pitchFamily="2" charset="2"/>
              <a:buChar char="§"/>
            </a:pPr>
            <a:r>
              <a:rPr lang="fr-FR" sz="1800" dirty="0" smtClean="0"/>
              <a:t>Attitudes</a:t>
            </a:r>
            <a:endParaRPr lang="fr-FR" sz="1800" dirty="0"/>
          </a:p>
        </p:txBody>
      </p:sp>
      <p:sp>
        <p:nvSpPr>
          <p:cNvPr id="8" name="ZoneTexte 7"/>
          <p:cNvSpPr txBox="1"/>
          <p:nvPr/>
        </p:nvSpPr>
        <p:spPr>
          <a:xfrm>
            <a:off x="2192055" y="3319397"/>
            <a:ext cx="6388274" cy="400110"/>
          </a:xfrm>
          <a:prstGeom prst="rect">
            <a:avLst/>
          </a:prstGeom>
          <a:noFill/>
        </p:spPr>
        <p:txBody>
          <a:bodyPr wrap="square" rtlCol="0">
            <a:spAutoFit/>
          </a:bodyPr>
          <a:lstStyle/>
          <a:p>
            <a:pPr>
              <a:buFont typeface="Wingdings" pitchFamily="2" charset="2"/>
              <a:buChar char="q"/>
            </a:pPr>
            <a:r>
              <a:rPr lang="fr-FR" dirty="0" smtClean="0">
                <a:solidFill>
                  <a:srgbClr val="FF0000"/>
                </a:solidFill>
              </a:rPr>
              <a:t>Les caractéristiques de l’emploi</a:t>
            </a:r>
            <a:endParaRPr lang="fr-FR" dirty="0">
              <a:solidFill>
                <a:srgbClr val="FF0000"/>
              </a:solidFill>
            </a:endParaRPr>
          </a:p>
        </p:txBody>
      </p:sp>
      <p:sp>
        <p:nvSpPr>
          <p:cNvPr id="9" name="ZoneTexte 8"/>
          <p:cNvSpPr txBox="1"/>
          <p:nvPr/>
        </p:nvSpPr>
        <p:spPr>
          <a:xfrm>
            <a:off x="1903956" y="3858016"/>
            <a:ext cx="3670126" cy="369332"/>
          </a:xfrm>
          <a:prstGeom prst="rect">
            <a:avLst/>
          </a:prstGeom>
          <a:noFill/>
        </p:spPr>
        <p:txBody>
          <a:bodyPr wrap="square" rtlCol="0">
            <a:spAutoFit/>
          </a:bodyPr>
          <a:lstStyle/>
          <a:p>
            <a:pPr>
              <a:buFont typeface="Wingdings" pitchFamily="2" charset="2"/>
              <a:buChar char="§"/>
            </a:pPr>
            <a:r>
              <a:rPr lang="fr-FR" sz="1800" dirty="0" smtClean="0"/>
              <a:t>Diversité des compétences</a:t>
            </a:r>
            <a:endParaRPr lang="fr-FR" sz="1800" dirty="0"/>
          </a:p>
        </p:txBody>
      </p:sp>
      <p:sp>
        <p:nvSpPr>
          <p:cNvPr id="10" name="ZoneTexte 9"/>
          <p:cNvSpPr txBox="1"/>
          <p:nvPr/>
        </p:nvSpPr>
        <p:spPr>
          <a:xfrm>
            <a:off x="5674291" y="4020855"/>
            <a:ext cx="3469709" cy="369332"/>
          </a:xfrm>
          <a:prstGeom prst="rect">
            <a:avLst/>
          </a:prstGeom>
          <a:noFill/>
        </p:spPr>
        <p:txBody>
          <a:bodyPr wrap="square" rtlCol="0">
            <a:spAutoFit/>
          </a:bodyPr>
          <a:lstStyle/>
          <a:p>
            <a:pPr>
              <a:buFont typeface="Wingdings" pitchFamily="2" charset="2"/>
              <a:buChar char="§"/>
            </a:pPr>
            <a:r>
              <a:rPr lang="fr-FR" sz="1800" dirty="0" smtClean="0"/>
              <a:t>Reconnaissance des tâches</a:t>
            </a:r>
            <a:endParaRPr lang="fr-FR" sz="1800" dirty="0"/>
          </a:p>
        </p:txBody>
      </p:sp>
      <p:sp>
        <p:nvSpPr>
          <p:cNvPr id="11" name="ZoneTexte 10"/>
          <p:cNvSpPr txBox="1"/>
          <p:nvPr/>
        </p:nvSpPr>
        <p:spPr>
          <a:xfrm>
            <a:off x="2016690" y="4897677"/>
            <a:ext cx="1578279" cy="369332"/>
          </a:xfrm>
          <a:prstGeom prst="rect">
            <a:avLst/>
          </a:prstGeom>
          <a:noFill/>
        </p:spPr>
        <p:txBody>
          <a:bodyPr wrap="square" rtlCol="0">
            <a:spAutoFit/>
          </a:bodyPr>
          <a:lstStyle/>
          <a:p>
            <a:pPr>
              <a:buFont typeface="Wingdings" pitchFamily="2" charset="2"/>
              <a:buChar char="§"/>
            </a:pPr>
            <a:r>
              <a:rPr lang="fr-FR" sz="1800" dirty="0" smtClean="0"/>
              <a:t>Autonomie</a:t>
            </a:r>
            <a:endParaRPr lang="fr-FR" sz="1800" dirty="0"/>
          </a:p>
        </p:txBody>
      </p:sp>
      <p:sp>
        <p:nvSpPr>
          <p:cNvPr id="12" name="ZoneTexte 11"/>
          <p:cNvSpPr txBox="1"/>
          <p:nvPr/>
        </p:nvSpPr>
        <p:spPr>
          <a:xfrm>
            <a:off x="4922729" y="4935255"/>
            <a:ext cx="3482236" cy="369332"/>
          </a:xfrm>
          <a:prstGeom prst="rect">
            <a:avLst/>
          </a:prstGeom>
          <a:noFill/>
        </p:spPr>
        <p:txBody>
          <a:bodyPr wrap="square" rtlCol="0">
            <a:spAutoFit/>
          </a:bodyPr>
          <a:lstStyle/>
          <a:p>
            <a:pPr>
              <a:buFont typeface="Wingdings" pitchFamily="2" charset="2"/>
              <a:buChar char="§"/>
            </a:pPr>
            <a:r>
              <a:rPr lang="fr-FR" sz="1800" dirty="0" smtClean="0"/>
              <a:t>Rétroaction</a:t>
            </a:r>
            <a:endParaRPr lang="fr-FR" sz="1800" dirty="0"/>
          </a:p>
        </p:txBody>
      </p:sp>
      <p:sp>
        <p:nvSpPr>
          <p:cNvPr id="13" name="ZoneTexte 12"/>
          <p:cNvSpPr txBox="1"/>
          <p:nvPr/>
        </p:nvSpPr>
        <p:spPr>
          <a:xfrm>
            <a:off x="2179529" y="5411237"/>
            <a:ext cx="5937337" cy="400110"/>
          </a:xfrm>
          <a:prstGeom prst="rect">
            <a:avLst/>
          </a:prstGeom>
          <a:noFill/>
        </p:spPr>
        <p:txBody>
          <a:bodyPr wrap="square" rtlCol="0">
            <a:spAutoFit/>
          </a:bodyPr>
          <a:lstStyle/>
          <a:p>
            <a:pPr algn="ctr">
              <a:buFont typeface="Wingdings" pitchFamily="2" charset="2"/>
              <a:buChar char="q"/>
            </a:pPr>
            <a:r>
              <a:rPr lang="fr-FR" dirty="0" smtClean="0">
                <a:solidFill>
                  <a:srgbClr val="FF0000"/>
                </a:solidFill>
              </a:rPr>
              <a:t>Les pratiques de l’organisation</a:t>
            </a:r>
            <a:endParaRPr lang="fr-FR" dirty="0">
              <a:solidFill>
                <a:srgbClr val="FF0000"/>
              </a:solidFill>
            </a:endParaRPr>
          </a:p>
        </p:txBody>
      </p:sp>
      <p:sp>
        <p:nvSpPr>
          <p:cNvPr id="14" name="ZoneTexte 13"/>
          <p:cNvSpPr txBox="1"/>
          <p:nvPr/>
        </p:nvSpPr>
        <p:spPr>
          <a:xfrm>
            <a:off x="2041742" y="6087642"/>
            <a:ext cx="1878905" cy="369332"/>
          </a:xfrm>
          <a:prstGeom prst="rect">
            <a:avLst/>
          </a:prstGeom>
          <a:noFill/>
        </p:spPr>
        <p:txBody>
          <a:bodyPr wrap="square" rtlCol="0">
            <a:spAutoFit/>
          </a:bodyPr>
          <a:lstStyle/>
          <a:p>
            <a:pPr>
              <a:buFont typeface="Wingdings" pitchFamily="2" charset="2"/>
              <a:buChar char="§"/>
            </a:pPr>
            <a:r>
              <a:rPr lang="fr-FR" sz="1800" dirty="0" smtClean="0"/>
              <a:t>Règles</a:t>
            </a:r>
            <a:endParaRPr lang="fr-FR" sz="1800" dirty="0"/>
          </a:p>
        </p:txBody>
      </p:sp>
      <p:sp>
        <p:nvSpPr>
          <p:cNvPr id="15" name="ZoneTexte 14"/>
          <p:cNvSpPr txBox="1"/>
          <p:nvPr/>
        </p:nvSpPr>
        <p:spPr>
          <a:xfrm>
            <a:off x="6388273" y="6025011"/>
            <a:ext cx="2279737" cy="369332"/>
          </a:xfrm>
          <a:prstGeom prst="rect">
            <a:avLst/>
          </a:prstGeom>
          <a:noFill/>
        </p:spPr>
        <p:txBody>
          <a:bodyPr wrap="square" rtlCol="0">
            <a:spAutoFit/>
          </a:bodyPr>
          <a:lstStyle/>
          <a:p>
            <a:pPr>
              <a:buFont typeface="Wingdings" pitchFamily="2" charset="2"/>
              <a:buChar char="§"/>
            </a:pPr>
            <a:r>
              <a:rPr lang="fr-FR" sz="1800" dirty="0" smtClean="0"/>
              <a:t>Récompenses</a:t>
            </a:r>
            <a:endParaRPr lang="fr-FR" sz="1800" dirty="0"/>
          </a:p>
        </p:txBody>
      </p:sp>
      <p:sp>
        <p:nvSpPr>
          <p:cNvPr id="16" name="Flèche vers la droite 6"/>
          <p:cNvSpPr/>
          <p:nvPr/>
        </p:nvSpPr>
        <p:spPr bwMode="auto">
          <a:xfrm>
            <a:off x="250520" y="1778250"/>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7" name="Espace réservé du contenu 1"/>
          <p:cNvSpPr>
            <a:spLocks noGrp="1"/>
          </p:cNvSpPr>
          <p:nvPr>
            <p:ph idx="11"/>
          </p:nvPr>
        </p:nvSpPr>
        <p:spPr>
          <a:xfrm>
            <a:off x="150312" y="1465545"/>
            <a:ext cx="1766169"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chemeClr val="tx1"/>
                </a:solidFill>
                <a:latin typeface="Arial" charset="0"/>
                <a:cs typeface="Arial" charset="0"/>
              </a:rPr>
              <a:t>La motivation et la</a:t>
            </a:r>
          </a:p>
          <a:p>
            <a:pPr marL="514350" indent="-514350" eaLnBrk="1" hangingPunct="1">
              <a:lnSpc>
                <a:spcPct val="120000"/>
              </a:lnSpc>
              <a:buNone/>
            </a:pPr>
            <a:r>
              <a:rPr lang="fr-FR" dirty="0" smtClean="0">
                <a:solidFill>
                  <a:schemeClr val="tx1"/>
                </a:solidFill>
                <a:latin typeface="Arial" charset="0"/>
                <a:cs typeface="Arial" charset="0"/>
              </a:rPr>
              <a:t>Productivité</a:t>
            </a:r>
          </a:p>
          <a:p>
            <a:pPr lvl="1">
              <a:lnSpc>
                <a:spcPct val="120000"/>
              </a:lnSpc>
              <a:spcAft>
                <a:spcPts val="200"/>
              </a:spcAft>
              <a:defRPr/>
            </a:pPr>
            <a:endParaRPr lang="fr-FR" dirty="0" smtClean="0"/>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contenu</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de la </a:t>
            </a:r>
          </a:p>
          <a:p>
            <a:pPr marL="514350" indent="-514350" eaLnBrk="1" hangingPunct="1">
              <a:lnSpc>
                <a:spcPct val="120000"/>
              </a:lnSpc>
              <a:buNone/>
            </a:pPr>
            <a:r>
              <a:rPr lang="fr-FR" dirty="0" smtClean="0">
                <a:solidFill>
                  <a:schemeClr val="tx1"/>
                </a:solidFill>
                <a:latin typeface="Arial" charset="0"/>
                <a:cs typeface="Arial" charset="0"/>
              </a:rPr>
              <a:t>motivation axées sur le</a:t>
            </a:r>
          </a:p>
          <a:p>
            <a:pPr marL="514350" indent="-514350" eaLnBrk="1" hangingPunct="1">
              <a:lnSpc>
                <a:spcPct val="120000"/>
              </a:lnSpc>
              <a:buNone/>
            </a:pPr>
            <a:r>
              <a:rPr lang="fr-FR" dirty="0" smtClean="0">
                <a:solidFill>
                  <a:schemeClr val="tx1"/>
                </a:solidFill>
                <a:latin typeface="Arial" charset="0"/>
                <a:cs typeface="Arial" charset="0"/>
              </a:rPr>
              <a:t>processus</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Font typeface="+mj-lt"/>
              <a:buAutoNum type="arabicPeriod"/>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Les théories du</a:t>
            </a:r>
          </a:p>
          <a:p>
            <a:pPr marL="514350" indent="-514350" eaLnBrk="1" hangingPunct="1">
              <a:lnSpc>
                <a:spcPct val="120000"/>
              </a:lnSpc>
              <a:buNone/>
            </a:pPr>
            <a:r>
              <a:rPr lang="fr-FR" dirty="0" smtClean="0">
                <a:solidFill>
                  <a:schemeClr val="tx1"/>
                </a:solidFill>
                <a:latin typeface="Arial" charset="0"/>
                <a:cs typeface="Arial" charset="0"/>
              </a:rPr>
              <a:t>Renforcement et de </a:t>
            </a:r>
          </a:p>
          <a:p>
            <a:pPr marL="514350" indent="-514350" eaLnBrk="1" hangingPunct="1">
              <a:lnSpc>
                <a:spcPct val="120000"/>
              </a:lnSpc>
              <a:buNone/>
            </a:pPr>
            <a:r>
              <a:rPr lang="fr-FR" dirty="0" smtClean="0">
                <a:solidFill>
                  <a:schemeClr val="tx1"/>
                </a:solidFill>
                <a:latin typeface="Arial" charset="0"/>
                <a:cs typeface="Arial" charset="0"/>
              </a:rPr>
              <a:t>l’apprentissage social</a:t>
            </a:r>
          </a:p>
          <a:p>
            <a:pPr marL="514350" indent="-514350" eaLnBrk="1" hangingPunct="1">
              <a:lnSpc>
                <a:spcPct val="120000"/>
              </a:lnSpc>
              <a:buNone/>
            </a:pPr>
            <a:endParaRPr lang="fr-FR" dirty="0" smtClean="0">
              <a:solidFill>
                <a:schemeClr val="tx1"/>
              </a:solidFill>
              <a:latin typeface="Arial" charset="0"/>
              <a:cs typeface="Arial" charset="0"/>
            </a:endParaRPr>
          </a:p>
          <a:p>
            <a:pPr marL="514350" indent="-514350" eaLnBrk="1" hangingPunct="1">
              <a:lnSpc>
                <a:spcPct val="120000"/>
              </a:lnSpc>
              <a:buNone/>
            </a:pPr>
            <a:r>
              <a:rPr lang="fr-FR" dirty="0" smtClean="0">
                <a:solidFill>
                  <a:schemeClr val="tx1"/>
                </a:solidFill>
                <a:latin typeface="Arial" charset="0"/>
                <a:cs typeface="Arial" charset="0"/>
              </a:rPr>
              <a:t>La stratégie de </a:t>
            </a:r>
          </a:p>
          <a:p>
            <a:pPr marL="514350" indent="-514350" eaLnBrk="1" hangingPunct="1">
              <a:lnSpc>
                <a:spcPct val="120000"/>
              </a:lnSpc>
              <a:buNone/>
            </a:pPr>
            <a:r>
              <a:rPr lang="fr-FR" dirty="0" smtClean="0">
                <a:solidFill>
                  <a:schemeClr val="tx1"/>
                </a:solidFill>
                <a:latin typeface="Arial" charset="0"/>
                <a:cs typeface="Arial" charset="0"/>
              </a:rPr>
              <a:t>Récompense</a:t>
            </a: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tandard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rgbClr val="990000"/>
          </a:solidFill>
          <a:prstDash val="solid"/>
          <a:round/>
          <a:headEnd type="none" w="med" len="med"/>
          <a:tailEnd type="arrow"/>
        </a:ln>
        <a:effectLst/>
      </a:spPr>
      <a:bodyPr rtlCol="0" anchor="ctr"/>
      <a:lstStyle>
        <a:defPPr algn="ctr">
          <a:defRPr/>
        </a:defPPr>
      </a:lstStyle>
    </a:spDef>
    <a:lnDef>
      <a:spPr bwMode="auto">
        <a:solidFill>
          <a:schemeClr val="accent1"/>
        </a:solidFill>
        <a:ln w="19050" cap="flat" cmpd="sng" algn="ctr">
          <a:solidFill>
            <a:srgbClr val="990000"/>
          </a:solidFill>
          <a:prstDash val="solid"/>
          <a:round/>
          <a:headEnd type="none" w="med" len="med"/>
          <a:tailEnd type="arrow"/>
        </a:ln>
        <a:effectLst/>
      </a:spPr>
      <a:body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Standarddesign">
  <a:themeElements>
    <a:clrScheme name="">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990000"/>
      </a:hlink>
      <a:folHlink>
        <a:srgbClr val="990000"/>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26706</TotalTime>
  <Words>2556</Words>
  <Application>Microsoft Office PowerPoint</Application>
  <PresentationFormat>Affichage à l'écran (4:3)</PresentationFormat>
  <Paragraphs>1065</Paragraphs>
  <Slides>27</Slides>
  <Notes>3</Notes>
  <HiddenSlides>0</HiddenSlides>
  <MMClips>0</MMClips>
  <ScaleCrop>false</ScaleCrop>
  <HeadingPairs>
    <vt:vector size="4" baseType="variant">
      <vt:variant>
        <vt:lpstr>Thème</vt:lpstr>
      </vt:variant>
      <vt:variant>
        <vt:i4>2</vt:i4>
      </vt:variant>
      <vt:variant>
        <vt:lpstr>Titres des diapositives</vt:lpstr>
      </vt:variant>
      <vt:variant>
        <vt:i4>27</vt:i4>
      </vt:variant>
    </vt:vector>
  </HeadingPairs>
  <TitlesOfParts>
    <vt:vector size="29" baseType="lpstr">
      <vt:lpstr>Standarddesign</vt:lpstr>
      <vt:lpstr>1_Standarddesign</vt:lpstr>
      <vt:lpstr>CHAPITRE 10: La motivation </vt:lpstr>
      <vt:lpstr>Plan</vt:lpstr>
      <vt:lpstr>Objectif pour l’étudiant</vt:lpstr>
      <vt:lpstr>La motivation et la productivité </vt:lpstr>
      <vt:lpstr>La motivation à travers le temps</vt:lpstr>
      <vt:lpstr>La motivation à travers le temps</vt:lpstr>
      <vt:lpstr>Les raisons de placer la motivation au premier rang</vt:lpstr>
      <vt:lpstr>Les facteurs de la motivation</vt:lpstr>
      <vt:lpstr>Les facteurs de la motivation</vt:lpstr>
      <vt:lpstr>Les théories de la motivation axées sur le contenu (les théories des besoins)</vt:lpstr>
      <vt:lpstr>La théorie de la hiérarchie des besoins</vt:lpstr>
      <vt:lpstr>La théorie de la hiérarchie des besoins</vt:lpstr>
      <vt:lpstr>La théorie des deux types de facteurs</vt:lpstr>
      <vt:lpstr>La théorie des deux types de facteurs</vt:lpstr>
      <vt:lpstr>La théorie ESC</vt:lpstr>
      <vt:lpstr>La théorie de l’accomplissement</vt:lpstr>
      <vt:lpstr>La théorie de l’accomplissement</vt:lpstr>
      <vt:lpstr>Les théories de la motivation axées sur le processus</vt:lpstr>
      <vt:lpstr>La théorie du résultat escompté ou des attentes</vt:lpstr>
      <vt:lpstr>La théorie du résultat escompté ou des attentes</vt:lpstr>
      <vt:lpstr>La théorie du résultat escompté ou des attentes</vt:lpstr>
      <vt:lpstr>La théorie du résultat escompté ou des attentes</vt:lpstr>
      <vt:lpstr>La théorie de l’équité</vt:lpstr>
      <vt:lpstr>La théorie de l’équité</vt:lpstr>
      <vt:lpstr>Les théories de renforcement</vt:lpstr>
      <vt:lpstr>La théorie de l’apprentissage social</vt:lpstr>
      <vt:lpstr>La stratégie de la récompense générale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seli</dc:creator>
  <dc:description>PresentationLoad.com</dc:description>
  <cp:lastModifiedBy>apedomeseli@yahoo.fr</cp:lastModifiedBy>
  <cp:revision>2083</cp:revision>
  <dcterms:created xsi:type="dcterms:W3CDTF">2007-11-27T23:54:21Z</dcterms:created>
  <dcterms:modified xsi:type="dcterms:W3CDTF">2019-08-20T15:13:20Z</dcterms:modified>
</cp:coreProperties>
</file>